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116" y="-90"/>
      </p:cViewPr>
      <p:guideLst>
        <p:guide orient="horz" pos="3072"/>
        <p:guide pos="409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Cím és felirat">
    <p:spTree>
      <p:nvGrpSpPr>
        <p:cNvPr id="1" name=""/>
        <p:cNvGrpSpPr/>
        <p:nvPr/>
      </p:nvGrpSpPr>
      <p:grpSpPr>
        <a:xfrm>
          <a:off x="0" y="0"/>
          <a:ext cx="0" cy="0"/>
          <a:chOff x="0" y="0"/>
          <a:chExt cx="0" cy="0"/>
        </a:xfrm>
      </p:grpSpPr>
      <p:sp>
        <p:nvSpPr>
          <p:cNvPr id="11" name="Címszöveg"/>
          <p:cNvSpPr txBox="1">
            <a:spLocks noGrp="1"/>
          </p:cNvSpPr>
          <p:nvPr>
            <p:ph type="title"/>
          </p:nvPr>
        </p:nvSpPr>
        <p:spPr>
          <a:xfrm>
            <a:off x="1270000" y="1638300"/>
            <a:ext cx="10464800" cy="3302000"/>
          </a:xfrm>
          <a:prstGeom prst="rect">
            <a:avLst/>
          </a:prstGeom>
        </p:spPr>
        <p:txBody>
          <a:bodyPr anchor="b"/>
          <a:lstStyle/>
          <a:p>
            <a:r>
              <a:t>Címszöveg</a:t>
            </a:r>
          </a:p>
        </p:txBody>
      </p:sp>
      <p:sp>
        <p:nvSpPr>
          <p:cNvPr id="12" name="1. szövegtörzsszint…"/>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1. szövegtörzsszint</a:t>
            </a:r>
          </a:p>
          <a:p>
            <a:pPr lvl="1"/>
            <a:r>
              <a:t>2. szövegtörzsszint</a:t>
            </a:r>
          </a:p>
          <a:p>
            <a:pPr lvl="2"/>
            <a:r>
              <a:t>3. szövegtörzsszint</a:t>
            </a:r>
          </a:p>
          <a:p>
            <a:pPr lvl="3"/>
            <a:r>
              <a:t>4. szövegtörzsszint</a:t>
            </a:r>
          </a:p>
          <a:p>
            <a:pPr lvl="4"/>
            <a:r>
              <a:t>5. szövegtörzsszint</a:t>
            </a:r>
          </a:p>
        </p:txBody>
      </p:sp>
      <p:sp>
        <p:nvSpPr>
          <p:cNvPr id="13" name="Diasorszám"/>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Idézet">
    <p:spTree>
      <p:nvGrpSpPr>
        <p:cNvPr id="1" name=""/>
        <p:cNvGrpSpPr/>
        <p:nvPr/>
      </p:nvGrpSpPr>
      <p:grpSpPr>
        <a:xfrm>
          <a:off x="0" y="0"/>
          <a:ext cx="0" cy="0"/>
          <a:chOff x="0" y="0"/>
          <a:chExt cx="0" cy="0"/>
        </a:xfrm>
      </p:grpSpPr>
      <p:sp>
        <p:nvSpPr>
          <p:cNvPr id="93" name="–Kiss János"/>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–Kiss János</a:t>
            </a:r>
          </a:p>
        </p:txBody>
      </p:sp>
      <p:sp>
        <p:nvSpPr>
          <p:cNvPr id="94" name="„Írjon be ide egy idézetet.”"/>
          <p:cNvSpPr txBox="1">
            <a:spLocks noGrp="1"/>
          </p:cNvSpPr>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„Írjon be ide egy idézetet.”</a:t>
            </a:r>
          </a:p>
        </p:txBody>
      </p:sp>
      <p:sp>
        <p:nvSpPr>
          <p:cNvPr id="95" name="Diasorszám"/>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énykép">
    <p:spTree>
      <p:nvGrpSpPr>
        <p:cNvPr id="1" name=""/>
        <p:cNvGrpSpPr/>
        <p:nvPr/>
      </p:nvGrpSpPr>
      <p:grpSpPr>
        <a:xfrm>
          <a:off x="0" y="0"/>
          <a:ext cx="0" cy="0"/>
          <a:chOff x="0" y="0"/>
          <a:chExt cx="0" cy="0"/>
        </a:xfrm>
      </p:grpSpPr>
      <p:sp>
        <p:nvSpPr>
          <p:cNvPr id="102" name="Kép"/>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Diasorszám"/>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Üres">
    <p:spTree>
      <p:nvGrpSpPr>
        <p:cNvPr id="1" name=""/>
        <p:cNvGrpSpPr/>
        <p:nvPr/>
      </p:nvGrpSpPr>
      <p:grpSpPr>
        <a:xfrm>
          <a:off x="0" y="0"/>
          <a:ext cx="0" cy="0"/>
          <a:chOff x="0" y="0"/>
          <a:chExt cx="0" cy="0"/>
        </a:xfrm>
      </p:grpSpPr>
      <p:sp>
        <p:nvSpPr>
          <p:cNvPr id="110" name="Diasorszám"/>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Fénykép - vízszintes">
    <p:spTree>
      <p:nvGrpSpPr>
        <p:cNvPr id="1" name=""/>
        <p:cNvGrpSpPr/>
        <p:nvPr/>
      </p:nvGrpSpPr>
      <p:grpSpPr>
        <a:xfrm>
          <a:off x="0" y="0"/>
          <a:ext cx="0" cy="0"/>
          <a:chOff x="0" y="0"/>
          <a:chExt cx="0" cy="0"/>
        </a:xfrm>
      </p:grpSpPr>
      <p:sp>
        <p:nvSpPr>
          <p:cNvPr id="20" name="Kép"/>
          <p:cNvSpPr>
            <a:spLocks noGrp="1"/>
          </p:cNvSpPr>
          <p:nvPr>
            <p:ph type="pic" idx="13"/>
          </p:nvPr>
        </p:nvSpPr>
        <p:spPr>
          <a:xfrm>
            <a:off x="1625600" y="673100"/>
            <a:ext cx="9753600" cy="5905500"/>
          </a:xfrm>
          <a:prstGeom prst="rect">
            <a:avLst/>
          </a:prstGeom>
        </p:spPr>
        <p:txBody>
          <a:bodyPr lIns="91439" tIns="45719" rIns="91439" bIns="45719" anchor="t">
            <a:noAutofit/>
          </a:bodyPr>
          <a:lstStyle/>
          <a:p>
            <a:endParaRPr/>
          </a:p>
        </p:txBody>
      </p:sp>
      <p:sp>
        <p:nvSpPr>
          <p:cNvPr id="21" name="Címszöveg"/>
          <p:cNvSpPr txBox="1">
            <a:spLocks noGrp="1"/>
          </p:cNvSpPr>
          <p:nvPr>
            <p:ph type="title"/>
          </p:nvPr>
        </p:nvSpPr>
        <p:spPr>
          <a:xfrm>
            <a:off x="1270000" y="6718300"/>
            <a:ext cx="10464800" cy="1422400"/>
          </a:xfrm>
          <a:prstGeom prst="rect">
            <a:avLst/>
          </a:prstGeom>
        </p:spPr>
        <p:txBody>
          <a:bodyPr anchor="b"/>
          <a:lstStyle/>
          <a:p>
            <a:r>
              <a:t>Címszöveg</a:t>
            </a:r>
          </a:p>
        </p:txBody>
      </p:sp>
      <p:sp>
        <p:nvSpPr>
          <p:cNvPr id="22" name="1. szövegtörzsszint…"/>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1. szövegtörzsszint</a:t>
            </a:r>
          </a:p>
          <a:p>
            <a:pPr lvl="1"/>
            <a:r>
              <a:t>2. szövegtörzsszint</a:t>
            </a:r>
          </a:p>
          <a:p>
            <a:pPr lvl="2"/>
            <a:r>
              <a:t>3. szövegtörzsszint</a:t>
            </a:r>
          </a:p>
          <a:p>
            <a:pPr lvl="3"/>
            <a:r>
              <a:t>4. szövegtörzsszint</a:t>
            </a:r>
          </a:p>
          <a:p>
            <a:pPr lvl="4"/>
            <a:r>
              <a:t>5. szövegtörzsszint</a:t>
            </a:r>
          </a:p>
        </p:txBody>
      </p:sp>
      <p:sp>
        <p:nvSpPr>
          <p:cNvPr id="23" name="Diasorszám"/>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ím – középre igazítva">
    <p:spTree>
      <p:nvGrpSpPr>
        <p:cNvPr id="1" name=""/>
        <p:cNvGrpSpPr/>
        <p:nvPr/>
      </p:nvGrpSpPr>
      <p:grpSpPr>
        <a:xfrm>
          <a:off x="0" y="0"/>
          <a:ext cx="0" cy="0"/>
          <a:chOff x="0" y="0"/>
          <a:chExt cx="0" cy="0"/>
        </a:xfrm>
      </p:grpSpPr>
      <p:sp>
        <p:nvSpPr>
          <p:cNvPr id="30" name="Címszöveg"/>
          <p:cNvSpPr txBox="1">
            <a:spLocks noGrp="1"/>
          </p:cNvSpPr>
          <p:nvPr>
            <p:ph type="title"/>
          </p:nvPr>
        </p:nvSpPr>
        <p:spPr>
          <a:xfrm>
            <a:off x="1270000" y="3225800"/>
            <a:ext cx="10464800" cy="3302000"/>
          </a:xfrm>
          <a:prstGeom prst="rect">
            <a:avLst/>
          </a:prstGeom>
        </p:spPr>
        <p:txBody>
          <a:bodyPr/>
          <a:lstStyle/>
          <a:p>
            <a:r>
              <a:t>Címszöveg</a:t>
            </a:r>
          </a:p>
        </p:txBody>
      </p:sp>
      <p:sp>
        <p:nvSpPr>
          <p:cNvPr id="31" name="Diasorszám"/>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Fotó - függőleges">
    <p:spTree>
      <p:nvGrpSpPr>
        <p:cNvPr id="1" name=""/>
        <p:cNvGrpSpPr/>
        <p:nvPr/>
      </p:nvGrpSpPr>
      <p:grpSpPr>
        <a:xfrm>
          <a:off x="0" y="0"/>
          <a:ext cx="0" cy="0"/>
          <a:chOff x="0" y="0"/>
          <a:chExt cx="0" cy="0"/>
        </a:xfrm>
      </p:grpSpPr>
      <p:sp>
        <p:nvSpPr>
          <p:cNvPr id="38" name="Kép"/>
          <p:cNvSpPr>
            <a:spLocks noGrp="1"/>
          </p:cNvSpPr>
          <p:nvPr>
            <p:ph type="pic" sz="half" idx="13"/>
          </p:nvPr>
        </p:nvSpPr>
        <p:spPr>
          <a:xfrm>
            <a:off x="6718300" y="635000"/>
            <a:ext cx="5334000" cy="8216900"/>
          </a:xfrm>
          <a:prstGeom prst="rect">
            <a:avLst/>
          </a:prstGeom>
        </p:spPr>
        <p:txBody>
          <a:bodyPr lIns="91439" tIns="45719" rIns="91439" bIns="45719" anchor="t">
            <a:noAutofit/>
          </a:bodyPr>
          <a:lstStyle/>
          <a:p>
            <a:endParaRPr/>
          </a:p>
        </p:txBody>
      </p:sp>
      <p:sp>
        <p:nvSpPr>
          <p:cNvPr id="39" name="Címszöveg"/>
          <p:cNvSpPr txBox="1">
            <a:spLocks noGrp="1"/>
          </p:cNvSpPr>
          <p:nvPr>
            <p:ph type="title"/>
          </p:nvPr>
        </p:nvSpPr>
        <p:spPr>
          <a:xfrm>
            <a:off x="952500" y="635000"/>
            <a:ext cx="5334000" cy="3987800"/>
          </a:xfrm>
          <a:prstGeom prst="rect">
            <a:avLst/>
          </a:prstGeom>
        </p:spPr>
        <p:txBody>
          <a:bodyPr anchor="b"/>
          <a:lstStyle>
            <a:lvl1pPr>
              <a:defRPr sz="6000"/>
            </a:lvl1pPr>
          </a:lstStyle>
          <a:p>
            <a:r>
              <a:t>Címszöveg</a:t>
            </a:r>
          </a:p>
        </p:txBody>
      </p:sp>
      <p:sp>
        <p:nvSpPr>
          <p:cNvPr id="40" name="1. szövegtörzsszint…"/>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1. szövegtörzsszint</a:t>
            </a:r>
          </a:p>
          <a:p>
            <a:pPr lvl="1"/>
            <a:r>
              <a:t>2. szövegtörzsszint</a:t>
            </a:r>
          </a:p>
          <a:p>
            <a:pPr lvl="2"/>
            <a:r>
              <a:t>3. szövegtörzsszint</a:t>
            </a:r>
          </a:p>
          <a:p>
            <a:pPr lvl="3"/>
            <a:r>
              <a:t>4. szövegtörzsszint</a:t>
            </a:r>
          </a:p>
          <a:p>
            <a:pPr lvl="4"/>
            <a:r>
              <a:t>5. szövegtörzsszint</a:t>
            </a:r>
          </a:p>
        </p:txBody>
      </p:sp>
      <p:sp>
        <p:nvSpPr>
          <p:cNvPr id="41" name="Diasorszám"/>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ím - felül">
    <p:spTree>
      <p:nvGrpSpPr>
        <p:cNvPr id="1" name=""/>
        <p:cNvGrpSpPr/>
        <p:nvPr/>
      </p:nvGrpSpPr>
      <p:grpSpPr>
        <a:xfrm>
          <a:off x="0" y="0"/>
          <a:ext cx="0" cy="0"/>
          <a:chOff x="0" y="0"/>
          <a:chExt cx="0" cy="0"/>
        </a:xfrm>
      </p:grpSpPr>
      <p:sp>
        <p:nvSpPr>
          <p:cNvPr id="48" name="Címszöveg"/>
          <p:cNvSpPr txBox="1">
            <a:spLocks noGrp="1"/>
          </p:cNvSpPr>
          <p:nvPr>
            <p:ph type="title"/>
          </p:nvPr>
        </p:nvSpPr>
        <p:spPr>
          <a:prstGeom prst="rect">
            <a:avLst/>
          </a:prstGeom>
        </p:spPr>
        <p:txBody>
          <a:bodyPr/>
          <a:lstStyle/>
          <a:p>
            <a:r>
              <a:t>Címszöveg</a:t>
            </a:r>
          </a:p>
        </p:txBody>
      </p:sp>
      <p:sp>
        <p:nvSpPr>
          <p:cNvPr id="49" name="Diasorszám"/>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ím és lista">
    <p:spTree>
      <p:nvGrpSpPr>
        <p:cNvPr id="1" name=""/>
        <p:cNvGrpSpPr/>
        <p:nvPr/>
      </p:nvGrpSpPr>
      <p:grpSpPr>
        <a:xfrm>
          <a:off x="0" y="0"/>
          <a:ext cx="0" cy="0"/>
          <a:chOff x="0" y="0"/>
          <a:chExt cx="0" cy="0"/>
        </a:xfrm>
      </p:grpSpPr>
      <p:sp>
        <p:nvSpPr>
          <p:cNvPr id="56" name="Címszöveg"/>
          <p:cNvSpPr txBox="1">
            <a:spLocks noGrp="1"/>
          </p:cNvSpPr>
          <p:nvPr>
            <p:ph type="title"/>
          </p:nvPr>
        </p:nvSpPr>
        <p:spPr>
          <a:prstGeom prst="rect">
            <a:avLst/>
          </a:prstGeom>
        </p:spPr>
        <p:txBody>
          <a:bodyPr/>
          <a:lstStyle/>
          <a:p>
            <a:r>
              <a:t>Címszöveg</a:t>
            </a:r>
          </a:p>
        </p:txBody>
      </p:sp>
      <p:sp>
        <p:nvSpPr>
          <p:cNvPr id="57" name="1. szövegtörzsszint…"/>
          <p:cNvSpPr txBox="1">
            <a:spLocks noGrp="1"/>
          </p:cNvSpPr>
          <p:nvPr>
            <p:ph type="body" idx="1"/>
          </p:nvPr>
        </p:nvSpPr>
        <p:spPr>
          <a:prstGeom prst="rect">
            <a:avLst/>
          </a:prstGeom>
        </p:spPr>
        <p:txBody>
          <a:bodyPr/>
          <a:lstStyle/>
          <a:p>
            <a:r>
              <a:t>1. szövegtörzsszint</a:t>
            </a:r>
          </a:p>
          <a:p>
            <a:pPr lvl="1"/>
            <a:r>
              <a:t>2. szövegtörzsszint</a:t>
            </a:r>
          </a:p>
          <a:p>
            <a:pPr lvl="2"/>
            <a:r>
              <a:t>3. szövegtörzsszint</a:t>
            </a:r>
          </a:p>
          <a:p>
            <a:pPr lvl="3"/>
            <a:r>
              <a:t>4. szövegtörzsszint</a:t>
            </a:r>
          </a:p>
          <a:p>
            <a:pPr lvl="4"/>
            <a:r>
              <a:t>5. szövegtörzsszint</a:t>
            </a:r>
          </a:p>
        </p:txBody>
      </p:sp>
      <p:sp>
        <p:nvSpPr>
          <p:cNvPr id="58" name="Diasorszám"/>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ím, lista, fotó">
    <p:spTree>
      <p:nvGrpSpPr>
        <p:cNvPr id="1" name=""/>
        <p:cNvGrpSpPr/>
        <p:nvPr/>
      </p:nvGrpSpPr>
      <p:grpSpPr>
        <a:xfrm>
          <a:off x="0" y="0"/>
          <a:ext cx="0" cy="0"/>
          <a:chOff x="0" y="0"/>
          <a:chExt cx="0" cy="0"/>
        </a:xfrm>
      </p:grpSpPr>
      <p:sp>
        <p:nvSpPr>
          <p:cNvPr id="65" name="Kép"/>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Címszöveg"/>
          <p:cNvSpPr txBox="1">
            <a:spLocks noGrp="1"/>
          </p:cNvSpPr>
          <p:nvPr>
            <p:ph type="title"/>
          </p:nvPr>
        </p:nvSpPr>
        <p:spPr>
          <a:prstGeom prst="rect">
            <a:avLst/>
          </a:prstGeom>
        </p:spPr>
        <p:txBody>
          <a:bodyPr/>
          <a:lstStyle/>
          <a:p>
            <a:r>
              <a:t>Címszöveg</a:t>
            </a:r>
          </a:p>
        </p:txBody>
      </p:sp>
      <p:sp>
        <p:nvSpPr>
          <p:cNvPr id="67" name="1. szövegtörzsszint…"/>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1. szövegtörzsszint</a:t>
            </a:r>
          </a:p>
          <a:p>
            <a:pPr lvl="1"/>
            <a:r>
              <a:t>2. szövegtörzsszint</a:t>
            </a:r>
          </a:p>
          <a:p>
            <a:pPr lvl="2"/>
            <a:r>
              <a:t>3. szövegtörzsszint</a:t>
            </a:r>
          </a:p>
          <a:p>
            <a:pPr lvl="3"/>
            <a:r>
              <a:t>4. szövegtörzsszint</a:t>
            </a:r>
          </a:p>
          <a:p>
            <a:pPr lvl="4"/>
            <a:r>
              <a:t>5. szövegtörzsszint</a:t>
            </a:r>
          </a:p>
        </p:txBody>
      </p:sp>
      <p:sp>
        <p:nvSpPr>
          <p:cNvPr id="68" name="Diasorszám"/>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Lista">
    <p:spTree>
      <p:nvGrpSpPr>
        <p:cNvPr id="1" name=""/>
        <p:cNvGrpSpPr/>
        <p:nvPr/>
      </p:nvGrpSpPr>
      <p:grpSpPr>
        <a:xfrm>
          <a:off x="0" y="0"/>
          <a:ext cx="0" cy="0"/>
          <a:chOff x="0" y="0"/>
          <a:chExt cx="0" cy="0"/>
        </a:xfrm>
      </p:grpSpPr>
      <p:sp>
        <p:nvSpPr>
          <p:cNvPr id="75" name="1. szövegtörzsszint…"/>
          <p:cNvSpPr txBox="1">
            <a:spLocks noGrp="1"/>
          </p:cNvSpPr>
          <p:nvPr>
            <p:ph type="body" idx="1"/>
          </p:nvPr>
        </p:nvSpPr>
        <p:spPr>
          <a:xfrm>
            <a:off x="952500" y="1270000"/>
            <a:ext cx="11099800" cy="7213600"/>
          </a:xfrm>
          <a:prstGeom prst="rect">
            <a:avLst/>
          </a:prstGeom>
        </p:spPr>
        <p:txBody>
          <a:bodyPr/>
          <a:lstStyle/>
          <a:p>
            <a:r>
              <a:t>1. szövegtörzsszint</a:t>
            </a:r>
          </a:p>
          <a:p>
            <a:pPr lvl="1"/>
            <a:r>
              <a:t>2. szövegtörzsszint</a:t>
            </a:r>
          </a:p>
          <a:p>
            <a:pPr lvl="2"/>
            <a:r>
              <a:t>3. szövegtörzsszint</a:t>
            </a:r>
          </a:p>
          <a:p>
            <a:pPr lvl="3"/>
            <a:r>
              <a:t>4. szövegtörzsszint</a:t>
            </a:r>
          </a:p>
          <a:p>
            <a:pPr lvl="4"/>
            <a:r>
              <a:t>5. szövegtörzsszint</a:t>
            </a:r>
          </a:p>
        </p:txBody>
      </p:sp>
      <p:sp>
        <p:nvSpPr>
          <p:cNvPr id="76" name="Diasorszám"/>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Fénykép - hármas">
    <p:spTree>
      <p:nvGrpSpPr>
        <p:cNvPr id="1" name=""/>
        <p:cNvGrpSpPr/>
        <p:nvPr/>
      </p:nvGrpSpPr>
      <p:grpSpPr>
        <a:xfrm>
          <a:off x="0" y="0"/>
          <a:ext cx="0" cy="0"/>
          <a:chOff x="0" y="0"/>
          <a:chExt cx="0" cy="0"/>
        </a:xfrm>
      </p:grpSpPr>
      <p:sp>
        <p:nvSpPr>
          <p:cNvPr id="83" name="Kép"/>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Kép"/>
          <p:cNvSpPr>
            <a:spLocks noGrp="1"/>
          </p:cNvSpPr>
          <p:nvPr>
            <p:ph type="pic" sz="quarter" idx="14"/>
          </p:nvPr>
        </p:nvSpPr>
        <p:spPr>
          <a:xfrm>
            <a:off x="6718300" y="889000"/>
            <a:ext cx="5334000" cy="3771900"/>
          </a:xfrm>
          <a:prstGeom prst="rect">
            <a:avLst/>
          </a:prstGeom>
        </p:spPr>
        <p:txBody>
          <a:bodyPr lIns="91439" tIns="45719" rIns="91439" bIns="45719" anchor="t">
            <a:noAutofit/>
          </a:bodyPr>
          <a:lstStyle/>
          <a:p>
            <a:endParaRPr/>
          </a:p>
        </p:txBody>
      </p:sp>
      <p:sp>
        <p:nvSpPr>
          <p:cNvPr id="85" name="Kép"/>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Diasorszám"/>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ímszöveg"/>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Címszöveg</a:t>
            </a:r>
          </a:p>
        </p:txBody>
      </p:sp>
      <p:sp>
        <p:nvSpPr>
          <p:cNvPr id="3" name="1. szövegtörzsszint…"/>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1. szövegtörzsszint</a:t>
            </a:r>
          </a:p>
          <a:p>
            <a:pPr lvl="1"/>
            <a:r>
              <a:t>2. szövegtörzsszint</a:t>
            </a:r>
          </a:p>
          <a:p>
            <a:pPr lvl="2"/>
            <a:r>
              <a:t>3. szövegtörzsszint</a:t>
            </a:r>
          </a:p>
          <a:p>
            <a:pPr lvl="3"/>
            <a:r>
              <a:t>4. szövegtörzsszint</a:t>
            </a:r>
          </a:p>
          <a:p>
            <a:pPr lvl="4"/>
            <a:r>
              <a:t>5. szövegtörzsszint</a:t>
            </a:r>
          </a:p>
        </p:txBody>
      </p:sp>
      <p:sp>
        <p:nvSpPr>
          <p:cNvPr id="4" name="Diasorszám"/>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ocialization and political extremism…"/>
          <p:cNvSpPr txBox="1"/>
          <p:nvPr/>
        </p:nvSpPr>
        <p:spPr>
          <a:xfrm>
            <a:off x="1325512" y="2876922"/>
            <a:ext cx="10353775" cy="219635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defTabSz="180339">
              <a:lnSpc>
                <a:spcPct val="150000"/>
              </a:lnSpc>
              <a:defRPr sz="3600">
                <a:latin typeface="Times New Roman"/>
                <a:ea typeface="Times New Roman"/>
                <a:cs typeface="Times New Roman"/>
                <a:sym typeface="Times New Roman"/>
              </a:defRPr>
            </a:pPr>
            <a:r>
              <a:t>Socialization and political extremism </a:t>
            </a:r>
          </a:p>
          <a:p>
            <a:pPr defTabSz="180339">
              <a:lnSpc>
                <a:spcPct val="150000"/>
              </a:lnSpc>
              <a:defRPr sz="3600">
                <a:latin typeface="Times New Roman"/>
                <a:ea typeface="Times New Roman"/>
                <a:cs typeface="Times New Roman"/>
                <a:sym typeface="Times New Roman"/>
              </a:defRPr>
            </a:pPr>
            <a:r>
              <a:t>at the MYPLACE locations</a:t>
            </a:r>
          </a:p>
        </p:txBody>
      </p:sp>
      <p:sp>
        <p:nvSpPr>
          <p:cNvPr id="120" name="István Murányi…"/>
          <p:cNvSpPr txBox="1"/>
          <p:nvPr/>
        </p:nvSpPr>
        <p:spPr>
          <a:xfrm>
            <a:off x="8647785" y="7091020"/>
            <a:ext cx="3049830" cy="119766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t>István Murányi</a:t>
            </a:r>
          </a:p>
          <a:p>
            <a:pPr algn="r"/>
            <a:endParaRPr/>
          </a:p>
          <a:p>
            <a:r>
              <a:t>Debrecen University</a:t>
            </a:r>
          </a:p>
        </p:txBody>
      </p:sp>
      <p:pic>
        <p:nvPicPr>
          <p:cNvPr id="4" name="Рисунок 3" descr="image001.png"/>
          <p:cNvPicPr>
            <a:picLocks noChangeAspect="1"/>
          </p:cNvPicPr>
          <p:nvPr/>
        </p:nvPicPr>
        <p:blipFill>
          <a:blip r:embed="rId2"/>
          <a:stretch>
            <a:fillRect/>
          </a:stretch>
        </p:blipFill>
        <p:spPr>
          <a:xfrm>
            <a:off x="715922" y="876272"/>
            <a:ext cx="952381" cy="466667"/>
          </a:xfrm>
          <a:prstGeom prst="rect">
            <a:avLst/>
          </a:prstGeom>
        </p:spPr>
      </p:pic>
      <p:pic>
        <p:nvPicPr>
          <p:cNvPr id="5" name="Рисунок 4" descr="image002.png"/>
          <p:cNvPicPr>
            <a:picLocks noChangeAspect="1"/>
          </p:cNvPicPr>
          <p:nvPr/>
        </p:nvPicPr>
        <p:blipFill>
          <a:blip r:embed="rId3"/>
          <a:stretch>
            <a:fillRect/>
          </a:stretch>
        </p:blipFill>
        <p:spPr>
          <a:xfrm>
            <a:off x="2430434" y="590520"/>
            <a:ext cx="2733334" cy="1047619"/>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zöveg"/>
          <p:cNvSpPr txBox="1"/>
          <p:nvPr/>
        </p:nvSpPr>
        <p:spPr>
          <a:xfrm>
            <a:off x="5914288" y="4665320"/>
            <a:ext cx="1176224" cy="461060"/>
          </a:xfrm>
          <a:prstGeom prst="rect">
            <a:avLst/>
          </a:prstGeom>
          <a:ln w="12700">
            <a:miter lim="400000"/>
          </a:ln>
        </p:spPr>
        <p:txBody>
          <a:bodyPr wrap="none" lIns="50800" tIns="50800" rIns="50800" bIns="50800" anchor="ctr">
            <a:spAutoFit/>
          </a:bodyPr>
          <a:lstStyle/>
          <a:p>
            <a:endParaRPr/>
          </a:p>
        </p:txBody>
      </p:sp>
      <p:sp>
        <p:nvSpPr>
          <p:cNvPr id="157" name="Two groups of countries could be differentiated:…"/>
          <p:cNvSpPr txBox="1"/>
          <p:nvPr/>
        </p:nvSpPr>
        <p:spPr>
          <a:xfrm>
            <a:off x="179189" y="1118263"/>
            <a:ext cx="12646422" cy="751707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just" defTabSz="180339">
              <a:defRPr sz="1200" b="0">
                <a:latin typeface="Times New Roman"/>
                <a:ea typeface="Times New Roman"/>
                <a:cs typeface="Times New Roman"/>
                <a:sym typeface="Times New Roman"/>
              </a:defRPr>
            </a:pPr>
            <a:endParaRPr/>
          </a:p>
          <a:p>
            <a:pPr algn="just" defTabSz="180339">
              <a:defRPr sz="2600">
                <a:latin typeface="Times New Roman"/>
                <a:ea typeface="Times New Roman"/>
                <a:cs typeface="Times New Roman"/>
                <a:sym typeface="Times New Roman"/>
              </a:defRPr>
            </a:pPr>
            <a:r>
              <a:t>Two groups of countries could be differentiated</a:t>
            </a:r>
            <a:r>
              <a:rPr b="0"/>
              <a:t>: </a:t>
            </a:r>
          </a:p>
          <a:p>
            <a:pPr algn="just" defTabSz="180339">
              <a:defRPr sz="2600">
                <a:latin typeface="Times New Roman"/>
                <a:ea typeface="Times New Roman"/>
                <a:cs typeface="Times New Roman"/>
                <a:sym typeface="Times New Roman"/>
              </a:defRPr>
            </a:pPr>
            <a:endParaRPr b="0"/>
          </a:p>
          <a:p>
            <a:pPr marL="125095" indent="-111760" algn="just" defTabSz="180339">
              <a:buClr>
                <a:srgbClr val="000000"/>
              </a:buClr>
              <a:buSzPct val="145000"/>
              <a:buFont typeface="Times New Roman"/>
              <a:buChar char="•"/>
              <a:defRPr sz="2600" b="0">
                <a:latin typeface="Times New Roman"/>
                <a:ea typeface="Times New Roman"/>
                <a:cs typeface="Times New Roman"/>
                <a:sym typeface="Times New Roman"/>
              </a:defRPr>
            </a:pPr>
            <a:r>
              <a:rPr b="1"/>
              <a:t>one</a:t>
            </a:r>
            <a:r>
              <a:t> of them contain East Germany, West Germany, Spain, Denmark, Finland and the UK. In the </a:t>
            </a:r>
            <a:r>
              <a:rPr b="1"/>
              <a:t>other group we found three countrie</a:t>
            </a:r>
            <a:r>
              <a:t>s: Russia, Hungary and Slovakia. </a:t>
            </a:r>
          </a:p>
          <a:p>
            <a:pPr marL="0" indent="0" algn="just" defTabSz="180339">
              <a:defRPr sz="2600" b="0">
                <a:latin typeface="Times New Roman"/>
                <a:ea typeface="Times New Roman"/>
                <a:cs typeface="Times New Roman"/>
                <a:sym typeface="Times New Roman"/>
              </a:defRPr>
            </a:pPr>
            <a:endParaRPr/>
          </a:p>
          <a:p>
            <a:pPr marL="125095" indent="-111760" algn="just" defTabSz="180339">
              <a:buClr>
                <a:srgbClr val="000000"/>
              </a:buClr>
              <a:buSzPct val="145000"/>
              <a:buFont typeface="Times New Roman"/>
              <a:buChar char="•"/>
              <a:defRPr sz="2600">
                <a:latin typeface="Times New Roman"/>
                <a:ea typeface="Times New Roman"/>
                <a:cs typeface="Times New Roman"/>
                <a:sym typeface="Times New Roman"/>
              </a:defRPr>
            </a:pPr>
            <a:r>
              <a:t>the level of intergroup prejudice is highest in the case of Hungary, Slovakia and Russia </a:t>
            </a:r>
            <a:r>
              <a:rPr b="0"/>
              <a:t>and </a:t>
            </a:r>
            <a:r>
              <a:t>lowest</a:t>
            </a:r>
            <a:r>
              <a:rPr b="0"/>
              <a:t> in the following sub-samples: </a:t>
            </a:r>
            <a:r>
              <a:t>German, Spain, Denmark, Finland, UK</a:t>
            </a:r>
            <a:r>
              <a:rPr b="0"/>
              <a:t>.</a:t>
            </a:r>
          </a:p>
          <a:p>
            <a:pPr algn="just" defTabSz="180339">
              <a:defRPr sz="2600">
                <a:latin typeface="Times New Roman"/>
                <a:ea typeface="Times New Roman"/>
                <a:cs typeface="Times New Roman"/>
                <a:sym typeface="Times New Roman"/>
              </a:defRPr>
            </a:pPr>
            <a:endParaRPr/>
          </a:p>
          <a:p>
            <a:pPr marL="125095" indent="-111760" algn="just" defTabSz="180339">
              <a:buClr>
                <a:srgbClr val="000000"/>
              </a:buClr>
              <a:buSzPct val="145000"/>
              <a:buFont typeface="Times New Roman"/>
              <a:buChar char="•"/>
              <a:defRPr sz="2600" b="0">
                <a:latin typeface="Times New Roman"/>
                <a:ea typeface="Times New Roman"/>
                <a:cs typeface="Times New Roman"/>
                <a:sym typeface="Times New Roman"/>
              </a:defRPr>
            </a:pPr>
            <a:r>
              <a:t>s</a:t>
            </a:r>
            <a:r>
              <a:rPr b="1"/>
              <a:t>ocialization background and political socialization</a:t>
            </a:r>
            <a:r>
              <a:t>  strong explain  the level of </a:t>
            </a:r>
            <a:r>
              <a:rPr b="1"/>
              <a:t>prejudice </a:t>
            </a:r>
            <a:r>
              <a:t>of young people in Germany, Spain, Denmark, Finland and the UK.</a:t>
            </a:r>
          </a:p>
          <a:p>
            <a:pPr algn="just" defTabSz="180339">
              <a:defRPr sz="2600" b="0">
                <a:latin typeface="Times New Roman"/>
                <a:ea typeface="Times New Roman"/>
                <a:cs typeface="Times New Roman"/>
                <a:sym typeface="Times New Roman"/>
              </a:defRPr>
            </a:pPr>
            <a:endParaRPr/>
          </a:p>
          <a:p>
            <a:pPr marL="125095" indent="-111760" algn="just" defTabSz="180339">
              <a:buClr>
                <a:srgbClr val="000000"/>
              </a:buClr>
              <a:buSzPct val="145000"/>
              <a:buFont typeface="Times New Roman"/>
              <a:buChar char="•"/>
              <a:defRPr sz="2600" b="0">
                <a:latin typeface="Times New Roman"/>
                <a:ea typeface="Times New Roman"/>
                <a:cs typeface="Times New Roman"/>
                <a:sym typeface="Times New Roman"/>
              </a:defRPr>
            </a:pPr>
            <a:r>
              <a:t>In Hungary, Slovakia and Russia where </a:t>
            </a:r>
            <a:r>
              <a:rPr b="1"/>
              <a:t>prejudice</a:t>
            </a:r>
            <a:r>
              <a:t> against minority groups is </a:t>
            </a:r>
            <a:r>
              <a:rPr b="1"/>
              <a:t>higher</a:t>
            </a:r>
            <a:r>
              <a:t> we found a </a:t>
            </a:r>
            <a:r>
              <a:rPr b="1"/>
              <a:t>very low leve</a:t>
            </a:r>
            <a:r>
              <a:t>l of the proportion of </a:t>
            </a:r>
            <a:r>
              <a:rPr b="1"/>
              <a:t>the explained variance. </a:t>
            </a:r>
          </a:p>
          <a:p>
            <a:pPr marL="0" indent="0" algn="just" defTabSz="180339">
              <a:defRPr sz="2600" b="0">
                <a:latin typeface="Times New Roman"/>
                <a:ea typeface="Times New Roman"/>
                <a:cs typeface="Times New Roman"/>
                <a:sym typeface="Times New Roman"/>
              </a:defRPr>
            </a:pPr>
            <a:endParaRPr b="1"/>
          </a:p>
          <a:p>
            <a:pPr marL="125095" indent="-111760" algn="just" defTabSz="180339">
              <a:buClr>
                <a:srgbClr val="000000"/>
              </a:buClr>
              <a:buSzPct val="145000"/>
              <a:buFont typeface="Times New Roman"/>
              <a:buChar char="•"/>
              <a:defRPr sz="2600" b="0">
                <a:latin typeface="Times New Roman"/>
                <a:ea typeface="Times New Roman"/>
                <a:cs typeface="Times New Roman"/>
                <a:sym typeface="Times New Roman"/>
              </a:defRPr>
            </a:pPr>
            <a:r>
              <a:t>in Hungary, in Slovakia and in Russia the average of </a:t>
            </a:r>
            <a:r>
              <a:rPr b="1"/>
              <a:t>the prejudice principal component in every case to be positive</a:t>
            </a:r>
            <a:r>
              <a:t>. Also, as the negative score averages indicate - with the exception of the Russian sample -  the</a:t>
            </a:r>
            <a:r>
              <a:rPr b="1"/>
              <a:t> socialization background in these countries to be unfavourable.</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Szövegtörzs"/>
          <p:cNvSpPr txBox="1">
            <a:spLocks noGrp="1"/>
          </p:cNvSpPr>
          <p:nvPr>
            <p:ph type="body" idx="1"/>
          </p:nvPr>
        </p:nvSpPr>
        <p:spPr>
          <a:xfrm>
            <a:off x="76100" y="2590800"/>
            <a:ext cx="12852600" cy="6286500"/>
          </a:xfrm>
          <a:prstGeom prst="rect">
            <a:avLst/>
          </a:prstGeom>
        </p:spPr>
        <p:txBody>
          <a:bodyPr/>
          <a:lstStyle/>
          <a:p>
            <a:pPr marL="0" indent="0">
              <a:buSzTx/>
              <a:buNone/>
            </a:pPr>
            <a:endParaRPr/>
          </a:p>
        </p:txBody>
      </p:sp>
      <p:sp>
        <p:nvSpPr>
          <p:cNvPr id="160" name="Szöveg"/>
          <p:cNvSpPr txBox="1"/>
          <p:nvPr/>
        </p:nvSpPr>
        <p:spPr>
          <a:xfrm>
            <a:off x="4959248" y="4102710"/>
            <a:ext cx="1176224" cy="461060"/>
          </a:xfrm>
          <a:prstGeom prst="rect">
            <a:avLst/>
          </a:prstGeom>
          <a:ln w="12700">
            <a:miter lim="400000"/>
          </a:ln>
        </p:spPr>
        <p:txBody>
          <a:bodyPr wrap="none" lIns="50800" tIns="50800" rIns="50800" bIns="50800" anchor="ctr">
            <a:spAutoFit/>
          </a:bodyPr>
          <a:lstStyle/>
          <a:p>
            <a:endParaRPr/>
          </a:p>
        </p:txBody>
      </p:sp>
      <p:sp>
        <p:nvSpPr>
          <p:cNvPr id="161" name="Szöveg"/>
          <p:cNvSpPr txBox="1"/>
          <p:nvPr/>
        </p:nvSpPr>
        <p:spPr>
          <a:xfrm>
            <a:off x="5914288" y="4766920"/>
            <a:ext cx="1176224" cy="461060"/>
          </a:xfrm>
          <a:prstGeom prst="rect">
            <a:avLst/>
          </a:prstGeom>
          <a:ln w="12700">
            <a:miter lim="400000"/>
          </a:ln>
        </p:spPr>
        <p:txBody>
          <a:bodyPr wrap="none" lIns="50800" tIns="50800" rIns="50800" bIns="50800" anchor="ctr">
            <a:spAutoFit/>
          </a:bodyPr>
          <a:lstStyle/>
          <a:p>
            <a:endParaRPr/>
          </a:p>
        </p:txBody>
      </p:sp>
      <p:sp>
        <p:nvSpPr>
          <p:cNvPr id="162" name="In summary:…"/>
          <p:cNvSpPr txBox="1"/>
          <p:nvPr/>
        </p:nvSpPr>
        <p:spPr>
          <a:xfrm>
            <a:off x="461019" y="1974909"/>
            <a:ext cx="11584931" cy="627368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just" defTabSz="180339">
              <a:lnSpc>
                <a:spcPct val="150000"/>
              </a:lnSpc>
              <a:defRPr sz="3000">
                <a:latin typeface="Times New Roman"/>
                <a:ea typeface="Times New Roman"/>
                <a:cs typeface="Times New Roman"/>
                <a:sym typeface="Times New Roman"/>
              </a:defRPr>
            </a:pPr>
            <a:r>
              <a:rPr b="0"/>
              <a:t>In </a:t>
            </a:r>
            <a:r>
              <a:t>summary</a:t>
            </a:r>
            <a:r>
              <a:rPr b="0"/>
              <a:t>:  </a:t>
            </a:r>
          </a:p>
          <a:p>
            <a:pPr algn="just" defTabSz="180339">
              <a:lnSpc>
                <a:spcPct val="150000"/>
              </a:lnSpc>
              <a:defRPr sz="3000">
                <a:latin typeface="Times New Roman"/>
                <a:ea typeface="Times New Roman"/>
                <a:cs typeface="Times New Roman"/>
                <a:sym typeface="Times New Roman"/>
              </a:defRPr>
            </a:pPr>
            <a:endParaRPr b="0"/>
          </a:p>
          <a:p>
            <a:pPr algn="just" defTabSz="180339">
              <a:lnSpc>
                <a:spcPct val="150000"/>
              </a:lnSpc>
              <a:defRPr sz="3000">
                <a:latin typeface="Times New Roman"/>
                <a:ea typeface="Times New Roman"/>
                <a:cs typeface="Times New Roman"/>
                <a:sym typeface="Times New Roman"/>
              </a:defRPr>
            </a:pPr>
            <a:endParaRPr b="0"/>
          </a:p>
          <a:p>
            <a:pPr algn="just" defTabSz="180339">
              <a:lnSpc>
                <a:spcPct val="150000"/>
              </a:lnSpc>
              <a:defRPr sz="3000">
                <a:latin typeface="Times New Roman"/>
                <a:ea typeface="Times New Roman"/>
                <a:cs typeface="Times New Roman"/>
                <a:sym typeface="Times New Roman"/>
              </a:defRPr>
            </a:pPr>
            <a:r>
              <a:rPr b="0"/>
              <a:t>the</a:t>
            </a:r>
            <a:r>
              <a:t> favourable socialization background and the positive relationship to politics that could reduce inter-group prejudices.</a:t>
            </a:r>
            <a:r>
              <a:rPr b="0"/>
              <a:t> Thus, </a:t>
            </a:r>
            <a:r>
              <a:t>if governments in Russia, Slovakia and Hungary would really like to reduce inter-group prejudice in their countries,</a:t>
            </a:r>
            <a:r>
              <a:rPr b="0"/>
              <a:t> the way they could do that</a:t>
            </a:r>
            <a:r>
              <a:t> would be to focus on improving democratic socialization</a:t>
            </a:r>
            <a:r>
              <a:rPr b="0"/>
              <a:t> and to </a:t>
            </a:r>
            <a:r>
              <a:t>foster young people’s positive relations towards the political sphere.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zövegtörzs"/>
          <p:cNvSpPr txBox="1">
            <a:spLocks noGrp="1"/>
          </p:cNvSpPr>
          <p:nvPr>
            <p:ph type="body" idx="1"/>
          </p:nvPr>
        </p:nvSpPr>
        <p:spPr>
          <a:xfrm>
            <a:off x="812800" y="749300"/>
            <a:ext cx="11099800" cy="7590185"/>
          </a:xfrm>
          <a:prstGeom prst="rect">
            <a:avLst/>
          </a:prstGeom>
        </p:spPr>
        <p:txBody>
          <a:bodyPr/>
          <a:lstStyle/>
          <a:p>
            <a:pPr marL="0" indent="0">
              <a:buSzTx/>
              <a:buNone/>
            </a:pPr>
            <a:endParaRPr/>
          </a:p>
        </p:txBody>
      </p:sp>
      <p:sp>
        <p:nvSpPr>
          <p:cNvPr id="123" name="Introduction (What? Why?)…"/>
          <p:cNvSpPr txBox="1"/>
          <p:nvPr/>
        </p:nvSpPr>
        <p:spPr>
          <a:xfrm>
            <a:off x="855860" y="1161030"/>
            <a:ext cx="11099801" cy="826974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just" defTabSz="180339">
              <a:defRPr sz="2300" b="0">
                <a:latin typeface="Times New Roman"/>
                <a:ea typeface="Times New Roman"/>
                <a:cs typeface="Times New Roman"/>
                <a:sym typeface="Times New Roman"/>
              </a:defRPr>
            </a:pPr>
            <a:endParaRPr/>
          </a:p>
          <a:p>
            <a:pPr algn="just" defTabSz="180339">
              <a:defRPr sz="2300">
                <a:uFill>
                  <a:solidFill>
                    <a:srgbClr val="000000"/>
                  </a:solidFill>
                </a:uFill>
                <a:latin typeface="Times New Roman"/>
                <a:ea typeface="Times New Roman"/>
                <a:cs typeface="Times New Roman"/>
                <a:sym typeface="Times New Roman"/>
              </a:defRPr>
            </a:pPr>
            <a:r>
              <a:rPr u="sng"/>
              <a:t>Introduction</a:t>
            </a:r>
            <a:r>
              <a:t> (What? Why?)</a:t>
            </a:r>
          </a:p>
          <a:p>
            <a:pPr algn="just" defTabSz="180339">
              <a:defRPr sz="2300">
                <a:uFill>
                  <a:solidFill>
                    <a:srgbClr val="000000"/>
                  </a:solidFill>
                </a:uFill>
                <a:latin typeface="Times New Roman"/>
                <a:ea typeface="Times New Roman"/>
                <a:cs typeface="Times New Roman"/>
                <a:sym typeface="Times New Roman"/>
              </a:defRPr>
            </a:pPr>
            <a:endParaRPr/>
          </a:p>
          <a:p>
            <a:pPr algn="just" defTabSz="180339">
              <a:defRPr sz="2300">
                <a:uFill>
                  <a:solidFill>
                    <a:srgbClr val="000000"/>
                  </a:solidFill>
                </a:uFill>
                <a:latin typeface="Times New Roman"/>
                <a:ea typeface="Times New Roman"/>
                <a:cs typeface="Times New Roman"/>
                <a:sym typeface="Times New Roman"/>
              </a:defRPr>
            </a:pPr>
            <a:endParaRPr/>
          </a:p>
          <a:p>
            <a:pPr algn="just" defTabSz="180339">
              <a:defRPr sz="2300">
                <a:uFill>
                  <a:solidFill>
                    <a:srgbClr val="000000"/>
                  </a:solidFill>
                </a:uFill>
                <a:latin typeface="Times New Roman"/>
                <a:ea typeface="Times New Roman"/>
                <a:cs typeface="Times New Roman"/>
                <a:sym typeface="Times New Roman"/>
              </a:defRPr>
            </a:pPr>
            <a:endParaRPr/>
          </a:p>
          <a:p>
            <a:pPr algn="just" defTabSz="180339">
              <a:defRPr sz="2300">
                <a:uFill>
                  <a:solidFill>
                    <a:srgbClr val="000000"/>
                  </a:solidFill>
                </a:uFill>
                <a:latin typeface="Times New Roman"/>
                <a:ea typeface="Times New Roman"/>
                <a:cs typeface="Times New Roman"/>
                <a:sym typeface="Times New Roman"/>
              </a:defRPr>
            </a:pPr>
            <a:endParaRPr/>
          </a:p>
          <a:p>
            <a:pPr algn="just" defTabSz="180339">
              <a:lnSpc>
                <a:spcPct val="200000"/>
              </a:lnSpc>
              <a:defRPr sz="2300">
                <a:uFill>
                  <a:solidFill>
                    <a:srgbClr val="000000"/>
                  </a:solidFill>
                </a:uFill>
                <a:latin typeface="Times New Roman"/>
                <a:ea typeface="Times New Roman"/>
                <a:cs typeface="Times New Roman"/>
                <a:sym typeface="Times New Roman"/>
              </a:defRPr>
            </a:pPr>
            <a:endParaRPr/>
          </a:p>
          <a:p>
            <a:pPr algn="just" defTabSz="180339">
              <a:lnSpc>
                <a:spcPct val="200000"/>
              </a:lnSpc>
              <a:defRPr sz="2300" b="0">
                <a:latin typeface="Times New Roman"/>
                <a:ea typeface="Times New Roman"/>
                <a:cs typeface="Times New Roman"/>
                <a:sym typeface="Times New Roman"/>
              </a:defRPr>
            </a:pPr>
            <a:r>
              <a:t>‘‘when you do not allow for a different point of view; when you hold your own views as being quite exclusive, when you don’t allow for the possibility of difference’’ (Tutu, 2006). We can still add ‘‘and when you want to impose this view on others, using violence if necessary’’</a:t>
            </a:r>
            <a:r>
              <a:rPr b="1"/>
              <a:t>. In other words,</a:t>
            </a:r>
            <a:r>
              <a:t> the meaning extremism if there is one right answer, truth or path, and that </a:t>
            </a:r>
            <a:r>
              <a:rPr b="1"/>
              <a:t>there are no alternatives.</a:t>
            </a:r>
          </a:p>
          <a:p>
            <a:pPr algn="just" defTabSz="180339">
              <a:defRPr sz="2300" b="0">
                <a:latin typeface="Times New Roman"/>
                <a:ea typeface="Times New Roman"/>
                <a:cs typeface="Times New Roman"/>
                <a:sym typeface="Times New Roman"/>
              </a:defRPr>
            </a:pPr>
            <a:endParaRPr/>
          </a:p>
          <a:p>
            <a:pPr algn="just" defTabSz="180339">
              <a:defRPr sz="2300">
                <a:uFill>
                  <a:solidFill>
                    <a:srgbClr val="000000"/>
                  </a:solidFill>
                </a:uFill>
                <a:latin typeface="Times New Roman"/>
                <a:ea typeface="Times New Roman"/>
                <a:cs typeface="Times New Roman"/>
                <a:sym typeface="Times New Roman"/>
              </a:defRPr>
            </a:pPr>
            <a:endParaRPr/>
          </a:p>
          <a:p>
            <a:pPr algn="just" defTabSz="180339">
              <a:defRPr sz="2300">
                <a:uFill>
                  <a:solidFill>
                    <a:srgbClr val="000000"/>
                  </a:solidFill>
                </a:uFill>
                <a:latin typeface="Times New Roman"/>
                <a:ea typeface="Times New Roman"/>
                <a:cs typeface="Times New Roman"/>
                <a:sym typeface="Times New Roman"/>
              </a:defRPr>
            </a:pPr>
            <a:endParaRPr/>
          </a:p>
          <a:p>
            <a:pPr algn="just" defTabSz="180339">
              <a:defRPr sz="2300">
                <a:uFill>
                  <a:solidFill>
                    <a:srgbClr val="000000"/>
                  </a:solidFill>
                </a:uFill>
                <a:latin typeface="Times New Roman"/>
                <a:ea typeface="Times New Roman"/>
                <a:cs typeface="Times New Roman"/>
                <a:sym typeface="Times New Roman"/>
              </a:defRPr>
            </a:pPr>
            <a:endParaRPr/>
          </a:p>
          <a:p>
            <a:pPr algn="just" defTabSz="180339">
              <a:defRPr sz="2300">
                <a:uFill>
                  <a:solidFill>
                    <a:srgbClr val="000000"/>
                  </a:solidFill>
                </a:uFill>
                <a:latin typeface="Times New Roman"/>
                <a:ea typeface="Times New Roman"/>
                <a:cs typeface="Times New Roman"/>
                <a:sym typeface="Times New Roman"/>
              </a:defRPr>
            </a:pPr>
            <a:endParaRPr/>
          </a:p>
          <a:p>
            <a:pPr algn="just" defTabSz="180339">
              <a:defRPr sz="2300">
                <a:uFill>
                  <a:solidFill>
                    <a:srgbClr val="000000"/>
                  </a:solidFill>
                </a:uFill>
                <a:latin typeface="Times New Roman"/>
                <a:ea typeface="Times New Roman"/>
                <a:cs typeface="Times New Roman"/>
                <a:sym typeface="Times New Roman"/>
              </a:defRPr>
            </a:pPr>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zövegtörzs"/>
          <p:cNvSpPr txBox="1">
            <a:spLocks noGrp="1"/>
          </p:cNvSpPr>
          <p:nvPr>
            <p:ph type="body" idx="1"/>
          </p:nvPr>
        </p:nvSpPr>
        <p:spPr>
          <a:xfrm>
            <a:off x="1054100" y="444500"/>
            <a:ext cx="11099800" cy="8496549"/>
          </a:xfrm>
          <a:prstGeom prst="rect">
            <a:avLst/>
          </a:prstGeom>
        </p:spPr>
        <p:txBody>
          <a:bodyPr/>
          <a:lstStyle/>
          <a:p>
            <a:pPr marL="0" indent="0">
              <a:buSzTx/>
              <a:buNone/>
            </a:pPr>
            <a:endParaRPr/>
          </a:p>
        </p:txBody>
      </p:sp>
      <p:sp>
        <p:nvSpPr>
          <p:cNvPr id="126" name="Szöveg"/>
          <p:cNvSpPr txBox="1"/>
          <p:nvPr/>
        </p:nvSpPr>
        <p:spPr>
          <a:xfrm>
            <a:off x="4369257" y="4462120"/>
            <a:ext cx="4266286" cy="46106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t>                                                 </a:t>
            </a:r>
          </a:p>
        </p:txBody>
      </p:sp>
      <p:sp>
        <p:nvSpPr>
          <p:cNvPr id="127" name="political extremism  - defined &amp; attracted…"/>
          <p:cNvSpPr txBox="1"/>
          <p:nvPr/>
        </p:nvSpPr>
        <p:spPr>
          <a:xfrm>
            <a:off x="873534" y="1259042"/>
            <a:ext cx="10521131" cy="828961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marL="140864" indent="-127529" algn="just" defTabSz="180339">
              <a:buClr>
                <a:srgbClr val="000000"/>
              </a:buClr>
              <a:buSzPct val="145000"/>
              <a:buFont typeface="Times New Roman"/>
              <a:buChar char="•"/>
              <a:defRPr sz="3000" b="0">
                <a:latin typeface="Times New Roman"/>
                <a:ea typeface="Times New Roman"/>
                <a:cs typeface="Times New Roman"/>
                <a:sym typeface="Times New Roman"/>
              </a:defRPr>
            </a:pPr>
            <a:r>
              <a:t>political extremism  - </a:t>
            </a:r>
            <a:r>
              <a:rPr b="1"/>
              <a:t>defined</a:t>
            </a:r>
            <a:r>
              <a:t> &amp; attracted</a:t>
            </a:r>
          </a:p>
          <a:p>
            <a:pPr algn="just" defTabSz="180339">
              <a:defRPr sz="3000" b="0">
                <a:latin typeface="Times New Roman"/>
                <a:ea typeface="Times New Roman"/>
                <a:cs typeface="Times New Roman"/>
                <a:sym typeface="Times New Roman"/>
              </a:defRPr>
            </a:pPr>
            <a:r>
              <a:t>		- problems in education</a:t>
            </a:r>
          </a:p>
          <a:p>
            <a:pPr algn="just" defTabSz="180339">
              <a:defRPr sz="3000" b="0">
                <a:latin typeface="Times New Roman"/>
                <a:ea typeface="Times New Roman"/>
                <a:cs typeface="Times New Roman"/>
                <a:sym typeface="Times New Roman"/>
              </a:defRPr>
            </a:pPr>
            <a:r>
              <a:t>		- role of socio-economic or psychological</a:t>
            </a:r>
          </a:p>
          <a:p>
            <a:pPr algn="just" defTabSz="180339">
              <a:defRPr sz="3000" b="0">
                <a:latin typeface="Times New Roman"/>
                <a:ea typeface="Times New Roman"/>
                <a:cs typeface="Times New Roman"/>
                <a:sym typeface="Times New Roman"/>
              </a:defRPr>
            </a:pPr>
            <a:r>
              <a:t> 		- theory of political socialization</a:t>
            </a:r>
          </a:p>
          <a:p>
            <a:pPr algn="just" defTabSz="180339">
              <a:defRPr sz="3000" b="0">
                <a:latin typeface="Times New Roman"/>
                <a:ea typeface="Times New Roman"/>
                <a:cs typeface="Times New Roman"/>
                <a:sym typeface="Times New Roman"/>
              </a:defRPr>
            </a:pPr>
            <a:endParaRPr/>
          </a:p>
          <a:p>
            <a:pPr algn="just" defTabSz="180339">
              <a:defRPr sz="3000" b="0">
                <a:latin typeface="Times New Roman"/>
                <a:ea typeface="Times New Roman"/>
                <a:cs typeface="Times New Roman"/>
                <a:sym typeface="Times New Roman"/>
              </a:defRPr>
            </a:pPr>
            <a:r>
              <a:t> </a:t>
            </a:r>
          </a:p>
          <a:p>
            <a:pPr marL="125095" indent="-111760" algn="just" defTabSz="180339">
              <a:buClr>
                <a:srgbClr val="000000"/>
              </a:buClr>
              <a:buSzPct val="145000"/>
              <a:buFont typeface="Times New Roman"/>
              <a:buChar char="•"/>
              <a:defRPr sz="3000">
                <a:latin typeface="Times New Roman"/>
                <a:ea typeface="Times New Roman"/>
                <a:cs typeface="Times New Roman"/>
                <a:sym typeface="Times New Roman"/>
              </a:defRPr>
            </a:pPr>
            <a:r>
              <a:t>theory of fragmented political socialization </a:t>
            </a:r>
          </a:p>
          <a:p>
            <a:pPr algn="just" defTabSz="180339">
              <a:defRPr sz="3000" b="0">
                <a:latin typeface="Times New Roman"/>
                <a:ea typeface="Times New Roman"/>
                <a:cs typeface="Times New Roman"/>
                <a:sym typeface="Times New Roman"/>
              </a:defRPr>
            </a:pPr>
            <a:r>
              <a:t>		connection between the formal - less formal</a:t>
            </a:r>
          </a:p>
          <a:p>
            <a:pPr algn="just" defTabSz="180339">
              <a:defRPr sz="3000" b="0">
                <a:latin typeface="Times New Roman"/>
                <a:ea typeface="Times New Roman"/>
                <a:cs typeface="Times New Roman"/>
                <a:sym typeface="Times New Roman"/>
              </a:defRPr>
            </a:pPr>
            <a:r>
              <a:t>		confusion of the person towards politics</a:t>
            </a:r>
          </a:p>
          <a:p>
            <a:pPr algn="just" defTabSz="180339">
              <a:defRPr sz="3000">
                <a:latin typeface="Times New Roman"/>
                <a:ea typeface="Times New Roman"/>
                <a:cs typeface="Times New Roman"/>
                <a:sym typeface="Times New Roman"/>
              </a:defRPr>
            </a:pPr>
            <a:endParaRPr/>
          </a:p>
          <a:p>
            <a:pPr algn="just" defTabSz="180339">
              <a:defRPr sz="3000">
                <a:latin typeface="Times New Roman"/>
                <a:ea typeface="Times New Roman"/>
                <a:cs typeface="Times New Roman"/>
                <a:sym typeface="Times New Roman"/>
              </a:defRPr>
            </a:pPr>
            <a:endParaRPr/>
          </a:p>
          <a:p>
            <a:pPr algn="just" defTabSz="180339">
              <a:defRPr sz="3000">
                <a:latin typeface="Times New Roman"/>
                <a:ea typeface="Times New Roman"/>
                <a:cs typeface="Times New Roman"/>
                <a:sym typeface="Times New Roman"/>
              </a:defRPr>
            </a:pPr>
            <a:r>
              <a:t>Hypothesis</a:t>
            </a:r>
          </a:p>
          <a:p>
            <a:pPr algn="just" defTabSz="180339">
              <a:defRPr sz="3000">
                <a:latin typeface="Times New Roman"/>
                <a:ea typeface="Times New Roman"/>
                <a:cs typeface="Times New Roman"/>
                <a:sym typeface="Times New Roman"/>
              </a:defRPr>
            </a:pPr>
            <a:endParaRPr/>
          </a:p>
          <a:p>
            <a:pPr algn="just" defTabSz="180339">
              <a:defRPr sz="3000" b="0">
                <a:latin typeface="Times New Roman"/>
                <a:ea typeface="Times New Roman"/>
                <a:cs typeface="Times New Roman"/>
                <a:sym typeface="Times New Roman"/>
              </a:defRPr>
            </a:pPr>
            <a:endParaRPr/>
          </a:p>
          <a:p>
            <a:pPr algn="just" defTabSz="180339">
              <a:defRPr sz="3000">
                <a:latin typeface="Times New Roman"/>
                <a:ea typeface="Times New Roman"/>
                <a:cs typeface="Times New Roman"/>
                <a:sym typeface="Times New Roman"/>
              </a:defRPr>
            </a:pPr>
            <a:r>
              <a:t>Unfavourable</a:t>
            </a:r>
            <a:r>
              <a:rPr b="0"/>
              <a:t> socialization </a:t>
            </a:r>
            <a:r>
              <a:t>environment</a:t>
            </a:r>
            <a:r>
              <a:rPr b="0"/>
              <a:t> and </a:t>
            </a:r>
            <a:r>
              <a:t>negative attitude to politics</a:t>
            </a:r>
            <a:r>
              <a:rPr b="0"/>
              <a:t> </a:t>
            </a:r>
            <a:r>
              <a:t>strengthen</a:t>
            </a:r>
            <a:r>
              <a:rPr b="0"/>
              <a:t> one of the bases of </a:t>
            </a:r>
            <a:r>
              <a:t>extremist political ideologies</a:t>
            </a:r>
            <a:r>
              <a:rPr b="0"/>
              <a:t>, the attitude of</a:t>
            </a:r>
            <a:r>
              <a:t> prejudice towards external socia</a:t>
            </a:r>
            <a:r>
              <a:rPr b="0"/>
              <a:t>l </a:t>
            </a:r>
            <a:r>
              <a:t>groups</a:t>
            </a:r>
            <a:r>
              <a:rPr b="0"/>
              <a:t>.</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zövegtörzs"/>
          <p:cNvSpPr txBox="1">
            <a:spLocks noGrp="1"/>
          </p:cNvSpPr>
          <p:nvPr>
            <p:ph type="body" idx="1"/>
          </p:nvPr>
        </p:nvSpPr>
        <p:spPr>
          <a:xfrm>
            <a:off x="952500" y="774700"/>
            <a:ext cx="11099800" cy="6286500"/>
          </a:xfrm>
          <a:prstGeom prst="rect">
            <a:avLst/>
          </a:prstGeom>
        </p:spPr>
        <p:txBody>
          <a:bodyPr/>
          <a:lstStyle/>
          <a:p>
            <a:pPr marL="0" indent="0">
              <a:buSzTx/>
              <a:buNone/>
            </a:pPr>
            <a:endParaRPr/>
          </a:p>
        </p:txBody>
      </p:sp>
      <p:sp>
        <p:nvSpPr>
          <p:cNvPr id="130" name="Szöveg"/>
          <p:cNvSpPr txBox="1"/>
          <p:nvPr/>
        </p:nvSpPr>
        <p:spPr>
          <a:xfrm>
            <a:off x="6318148" y="1280770"/>
            <a:ext cx="368504" cy="82936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endParaRPr/>
          </a:p>
          <a:p>
            <a:r>
              <a:t>   </a:t>
            </a:r>
          </a:p>
        </p:txBody>
      </p:sp>
      <p:sp>
        <p:nvSpPr>
          <p:cNvPr id="131" name="Szöveg"/>
          <p:cNvSpPr txBox="1"/>
          <p:nvPr/>
        </p:nvSpPr>
        <p:spPr>
          <a:xfrm>
            <a:off x="5914288" y="4792320"/>
            <a:ext cx="1176224" cy="461060"/>
          </a:xfrm>
          <a:prstGeom prst="rect">
            <a:avLst/>
          </a:prstGeom>
          <a:ln w="12700">
            <a:miter lim="400000"/>
          </a:ln>
        </p:spPr>
        <p:txBody>
          <a:bodyPr wrap="none" lIns="50800" tIns="50800" rIns="50800" bIns="50800" anchor="ctr">
            <a:spAutoFit/>
          </a:bodyPr>
          <a:lstStyle/>
          <a:p>
            <a:endParaRPr/>
          </a:p>
        </p:txBody>
      </p:sp>
      <p:sp>
        <p:nvSpPr>
          <p:cNvPr id="132" name="Data and methods…"/>
          <p:cNvSpPr txBox="1"/>
          <p:nvPr/>
        </p:nvSpPr>
        <p:spPr>
          <a:xfrm>
            <a:off x="1083866" y="-303064"/>
            <a:ext cx="10837069" cy="1006762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just" defTabSz="180339">
              <a:lnSpc>
                <a:spcPct val="200000"/>
              </a:lnSpc>
              <a:defRPr sz="2800" b="0" u="sng">
                <a:uFill>
                  <a:solidFill>
                    <a:srgbClr val="000000"/>
                  </a:solidFill>
                </a:uFill>
                <a:latin typeface="Times New Roman"/>
                <a:ea typeface="Times New Roman"/>
                <a:cs typeface="Times New Roman"/>
                <a:sym typeface="Times New Roman"/>
              </a:defRPr>
            </a:pPr>
            <a:endParaRPr/>
          </a:p>
          <a:p>
            <a:pPr algn="just" defTabSz="180339">
              <a:lnSpc>
                <a:spcPct val="200000"/>
              </a:lnSpc>
              <a:defRPr sz="2800" b="0" u="sng">
                <a:uFill>
                  <a:solidFill>
                    <a:srgbClr val="000000"/>
                  </a:solidFill>
                </a:uFill>
                <a:latin typeface="Times New Roman"/>
                <a:ea typeface="Times New Roman"/>
                <a:cs typeface="Times New Roman"/>
                <a:sym typeface="Times New Roman"/>
              </a:defRPr>
            </a:pPr>
            <a:r>
              <a:t>Data and methods</a:t>
            </a:r>
          </a:p>
          <a:p>
            <a:pPr algn="just" defTabSz="180339">
              <a:lnSpc>
                <a:spcPct val="200000"/>
              </a:lnSpc>
              <a:defRPr sz="2800" b="0" u="sng">
                <a:uFill>
                  <a:solidFill>
                    <a:srgbClr val="000000"/>
                  </a:solidFill>
                </a:uFill>
                <a:latin typeface="Times New Roman"/>
                <a:ea typeface="Times New Roman"/>
                <a:cs typeface="Times New Roman"/>
                <a:sym typeface="Times New Roman"/>
              </a:defRPr>
            </a:pPr>
            <a:endParaRPr/>
          </a:p>
          <a:p>
            <a:pPr marL="125095" indent="-111760" algn="just" defTabSz="180339">
              <a:lnSpc>
                <a:spcPct val="200000"/>
              </a:lnSpc>
              <a:buClr>
                <a:srgbClr val="000000"/>
              </a:buClr>
              <a:buSzPct val="145000"/>
              <a:buFont typeface="Trebuchet MS"/>
              <a:buChar char="•"/>
              <a:defRPr sz="2800">
                <a:uFill>
                  <a:solidFill>
                    <a:srgbClr val="000000"/>
                  </a:solidFill>
                </a:uFill>
                <a:latin typeface="Times New Roman"/>
                <a:ea typeface="Times New Roman"/>
                <a:cs typeface="Times New Roman"/>
                <a:sym typeface="Times New Roman"/>
              </a:defRPr>
            </a:pPr>
            <a:r>
              <a:rPr b="0"/>
              <a:t>MYPLACE project / </a:t>
            </a:r>
            <a:r>
              <a:t>questionnaire/ indicators/ construction three dimensions</a:t>
            </a:r>
            <a:r>
              <a:rPr b="0"/>
              <a:t>: (gener</a:t>
            </a:r>
            <a:r>
              <a:t>al)  socialization backround, characteristics of the political socialization and attitude of prejudice</a:t>
            </a:r>
          </a:p>
          <a:p>
            <a:pPr marL="0" indent="0" algn="just" defTabSz="180339">
              <a:lnSpc>
                <a:spcPct val="200000"/>
              </a:lnSpc>
              <a:defRPr sz="2800">
                <a:uFill>
                  <a:solidFill>
                    <a:srgbClr val="000000"/>
                  </a:solidFill>
                </a:uFill>
                <a:latin typeface="Times New Roman"/>
                <a:ea typeface="Times New Roman"/>
                <a:cs typeface="Times New Roman"/>
                <a:sym typeface="Times New Roman"/>
              </a:defRPr>
            </a:pPr>
            <a:endParaRPr b="0" u="sng"/>
          </a:p>
          <a:p>
            <a:pPr marL="129234" indent="-115899" algn="just" defTabSz="449580">
              <a:lnSpc>
                <a:spcPct val="200000"/>
              </a:lnSpc>
              <a:buClr>
                <a:srgbClr val="000000"/>
              </a:buClr>
              <a:buSzPct val="145000"/>
              <a:buFont typeface="Trebuchet MS"/>
              <a:buChar char="•"/>
              <a:defRPr sz="2700" b="0">
                <a:uFill>
                  <a:solidFill>
                    <a:srgbClr val="000000"/>
                  </a:solidFill>
                </a:uFill>
                <a:latin typeface="Times New Roman"/>
                <a:ea typeface="Times New Roman"/>
                <a:cs typeface="Times New Roman"/>
                <a:sym typeface="Times New Roman"/>
              </a:defRPr>
            </a:pPr>
            <a:r>
              <a:rPr sz="2800"/>
              <a:t>MYPLACE is the abbreviation for Memory Youth Political Legacy And Civic Engagement.The project examined  at young populism in 14 participating countries  in 2013. In each country two locations had to be selected, which could be contrasted in terms of economic and social facto</a:t>
            </a:r>
            <a:r>
              <a:t>rs.  </a:t>
            </a:r>
            <a:endParaRPr u="sng">
              <a:latin typeface="Trebuchet MS"/>
              <a:ea typeface="Trebuchet MS"/>
              <a:cs typeface="Trebuchet MS"/>
              <a:sym typeface="Trebuchet MS"/>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zövegtörzs"/>
          <p:cNvSpPr txBox="1">
            <a:spLocks noGrp="1"/>
          </p:cNvSpPr>
          <p:nvPr>
            <p:ph type="body" idx="1"/>
          </p:nvPr>
        </p:nvSpPr>
        <p:spPr>
          <a:xfrm>
            <a:off x="535940" y="810259"/>
            <a:ext cx="11099800" cy="6839904"/>
          </a:xfrm>
          <a:prstGeom prst="rect">
            <a:avLst/>
          </a:prstGeom>
        </p:spPr>
        <p:txBody>
          <a:bodyPr/>
          <a:lstStyle/>
          <a:p>
            <a:pPr marL="0" indent="0">
              <a:buSzTx/>
              <a:buNone/>
            </a:pPr>
            <a:endParaRPr/>
          </a:p>
        </p:txBody>
      </p:sp>
      <p:graphicFrame>
        <p:nvGraphicFramePr>
          <p:cNvPr id="135" name="Táblázat"/>
          <p:cNvGraphicFramePr/>
          <p:nvPr/>
        </p:nvGraphicFramePr>
        <p:xfrm>
          <a:off x="1388516" y="4315205"/>
          <a:ext cx="9394646" cy="4935920"/>
        </p:xfrm>
        <a:graphic>
          <a:graphicData uri="http://schemas.openxmlformats.org/drawingml/2006/table">
            <a:tbl>
              <a:tblPr bandRow="1">
                <a:tableStyleId>{4C3C2611-4C71-4FC5-86AE-919BDF0F9419}</a:tableStyleId>
              </a:tblPr>
              <a:tblGrid>
                <a:gridCol w="3067033"/>
                <a:gridCol w="3417421"/>
                <a:gridCol w="2910192"/>
              </a:tblGrid>
              <a:tr h="1481520">
                <a:tc>
                  <a:txBody>
                    <a:bodyPr/>
                    <a:lstStyle/>
                    <a:p>
                      <a:pPr defTabSz="180339">
                        <a:lnSpc>
                          <a:spcPct val="200000"/>
                        </a:lnSpc>
                        <a:defRPr sz="1800"/>
                      </a:pPr>
                      <a:r>
                        <a:rPr sz="2200">
                          <a:latin typeface="Trebuchet MS"/>
                          <a:ea typeface="Trebuchet MS"/>
                          <a:cs typeface="Trebuchet MS"/>
                          <a:sym typeface="Trebuchet MS"/>
                        </a:rPr>
                        <a:t>SOC_BACKGROUND_PC</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180339">
                        <a:lnSpc>
                          <a:spcPct val="200000"/>
                        </a:lnSpc>
                        <a:defRPr sz="1800"/>
                      </a:pPr>
                      <a:r>
                        <a:rPr sz="2200">
                          <a:latin typeface="Trebuchet MS"/>
                          <a:ea typeface="Trebuchet MS"/>
                          <a:cs typeface="Trebuchet MS"/>
                          <a:sym typeface="Trebuchet MS"/>
                        </a:rPr>
                        <a:t>SOC_POL_PC</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180339">
                        <a:lnSpc>
                          <a:spcPct val="200000"/>
                        </a:lnSpc>
                        <a:defRPr sz="1800"/>
                      </a:pPr>
                      <a:r>
                        <a:rPr sz="2200">
                          <a:latin typeface="Trebuchet MS"/>
                          <a:ea typeface="Trebuchet MS"/>
                          <a:cs typeface="Trebuchet MS"/>
                          <a:sym typeface="Trebuchet MS"/>
                        </a:rPr>
                        <a:t>PREJUDICE_PC</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r>
              <a:tr h="607803">
                <a:tc>
                  <a:txBody>
                    <a:bodyPr/>
                    <a:lstStyle/>
                    <a:p>
                      <a:pPr algn="l" defTabSz="180339">
                        <a:lnSpc>
                          <a:spcPct val="200000"/>
                        </a:lnSpc>
                        <a:defRPr sz="1800"/>
                      </a:pPr>
                      <a:r>
                        <a:rPr sz="2500">
                          <a:latin typeface="Trebuchet MS"/>
                          <a:ea typeface="Trebuchet MS"/>
                          <a:cs typeface="Trebuchet MS"/>
                          <a:sym typeface="Trebuchet MS"/>
                        </a:rPr>
                        <a:t>Family_pc</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algn="l" defTabSz="180339">
                        <a:lnSpc>
                          <a:spcPct val="200000"/>
                        </a:lnSpc>
                        <a:defRPr sz="1800"/>
                      </a:pPr>
                      <a:r>
                        <a:rPr sz="2500">
                          <a:latin typeface="Trebuchet MS"/>
                          <a:ea typeface="Trebuchet MS"/>
                          <a:cs typeface="Trebuchet MS"/>
                          <a:sym typeface="Trebuchet MS"/>
                        </a:rPr>
                        <a:t>Polit-intr_index</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algn="l" defTabSz="180339">
                        <a:lnSpc>
                          <a:spcPct val="200000"/>
                        </a:lnSpc>
                        <a:defRPr sz="1800"/>
                      </a:pPr>
                      <a:r>
                        <a:rPr sz="2500">
                          <a:latin typeface="Trebuchet MS"/>
                          <a:ea typeface="Trebuchet MS"/>
                          <a:cs typeface="Trebuchet MS"/>
                          <a:sym typeface="Trebuchet MS"/>
                        </a:rPr>
                        <a:t>Anti-Gypsy_pc</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r>
              <a:tr h="607803">
                <a:tc>
                  <a:txBody>
                    <a:bodyPr/>
                    <a:lstStyle/>
                    <a:p>
                      <a:pPr algn="l" defTabSz="180339">
                        <a:lnSpc>
                          <a:spcPct val="200000"/>
                        </a:lnSpc>
                        <a:defRPr sz="1800"/>
                      </a:pPr>
                      <a:r>
                        <a:rPr sz="2500">
                          <a:latin typeface="Trebuchet MS"/>
                          <a:ea typeface="Trebuchet MS"/>
                          <a:cs typeface="Trebuchet MS"/>
                          <a:sym typeface="Trebuchet MS"/>
                        </a:rPr>
                        <a:t>Edu_pc</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algn="l" defTabSz="180339">
                        <a:lnSpc>
                          <a:spcPct val="200000"/>
                        </a:lnSpc>
                        <a:defRPr sz="1800"/>
                      </a:pPr>
                      <a:r>
                        <a:rPr sz="2500">
                          <a:latin typeface="Trebuchet MS"/>
                          <a:ea typeface="Trebuchet MS"/>
                          <a:cs typeface="Trebuchet MS"/>
                          <a:sym typeface="Trebuchet MS"/>
                        </a:rPr>
                        <a:t>Polit-intr-geogr_index</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algn="l" defTabSz="180339">
                        <a:lnSpc>
                          <a:spcPct val="200000"/>
                        </a:lnSpc>
                        <a:defRPr sz="1800"/>
                      </a:pPr>
                      <a:r>
                        <a:rPr sz="2500">
                          <a:latin typeface="Trebuchet MS"/>
                          <a:ea typeface="Trebuchet MS"/>
                          <a:cs typeface="Trebuchet MS"/>
                          <a:sym typeface="Trebuchet MS"/>
                        </a:rPr>
                        <a:t>Anti- Jewish_pc</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r>
              <a:tr h="607803">
                <a:tc>
                  <a:txBody>
                    <a:bodyPr/>
                    <a:lstStyle/>
                    <a:p>
                      <a:pPr algn="l" defTabSz="180339">
                        <a:lnSpc>
                          <a:spcPct val="200000"/>
                        </a:lnSpc>
                        <a:defRPr sz="1800"/>
                      </a:pPr>
                      <a:r>
                        <a:rPr sz="2500">
                          <a:latin typeface="Trebuchet MS"/>
                          <a:ea typeface="Trebuchet MS"/>
                          <a:cs typeface="Trebuchet MS"/>
                          <a:sym typeface="Trebuchet MS"/>
                        </a:rPr>
                        <a:t>Peer_pc</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algn="l" defTabSz="180339">
                        <a:lnSpc>
                          <a:spcPct val="200000"/>
                        </a:lnSpc>
                        <a:defRPr sz="1800"/>
                      </a:pPr>
                      <a:r>
                        <a:rPr sz="2500">
                          <a:latin typeface="Trebuchet MS"/>
                          <a:ea typeface="Trebuchet MS"/>
                          <a:cs typeface="Trebuchet MS"/>
                          <a:sym typeface="Trebuchet MS"/>
                        </a:rPr>
                        <a:t>Polit-inst-trust_index</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algn="l" defTabSz="180339">
                        <a:lnSpc>
                          <a:spcPct val="200000"/>
                        </a:lnSpc>
                        <a:defRPr sz="1800"/>
                      </a:pPr>
                      <a:r>
                        <a:rPr sz="2500">
                          <a:latin typeface="Trebuchet MS"/>
                          <a:ea typeface="Trebuchet MS"/>
                          <a:cs typeface="Trebuchet MS"/>
                          <a:sym typeface="Trebuchet MS"/>
                        </a:rPr>
                        <a:t>Anti-Muslim_pc</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r>
              <a:tr h="616160">
                <a:tc>
                  <a:txBody>
                    <a:bodyPr/>
                    <a:lstStyle/>
                    <a:p>
                      <a:pPr algn="l" defTabSz="180339">
                        <a:lnSpc>
                          <a:spcPct val="200000"/>
                        </a:lnSpc>
                        <a:defRPr sz="1800"/>
                      </a:pPr>
                      <a:r>
                        <a:rPr sz="2500">
                          <a:latin typeface="Trebuchet MS"/>
                          <a:ea typeface="Trebuchet MS"/>
                          <a:cs typeface="Trebuchet MS"/>
                          <a:sym typeface="Trebuchet MS"/>
                        </a:rPr>
                        <a:t>Org_pc</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914400">
                        <a:lnSpc>
                          <a:spcPct val="200000"/>
                        </a:lnSpc>
                        <a:defRPr sz="2500">
                          <a:sym typeface="Helvetica Neue"/>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algn="l" defTabSz="180339">
                        <a:lnSpc>
                          <a:spcPct val="200000"/>
                        </a:lnSpc>
                        <a:defRPr sz="1800"/>
                      </a:pPr>
                      <a:r>
                        <a:rPr sz="2500">
                          <a:latin typeface="Trebuchet MS"/>
                          <a:ea typeface="Trebuchet MS"/>
                          <a:cs typeface="Trebuchet MS"/>
                          <a:sym typeface="Trebuchet MS"/>
                        </a:rPr>
                        <a:t>Xenoph_pc</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r>
            </a:tbl>
          </a:graphicData>
        </a:graphic>
      </p:graphicFrame>
      <p:sp>
        <p:nvSpPr>
          <p:cNvPr id="136" name="Szöveg"/>
          <p:cNvSpPr txBox="1"/>
          <p:nvPr/>
        </p:nvSpPr>
        <p:spPr>
          <a:xfrm>
            <a:off x="5279288" y="1356970"/>
            <a:ext cx="1176224" cy="461060"/>
          </a:xfrm>
          <a:prstGeom prst="rect">
            <a:avLst/>
          </a:prstGeom>
          <a:ln w="12700">
            <a:miter lim="400000"/>
          </a:ln>
        </p:spPr>
        <p:txBody>
          <a:bodyPr wrap="none" lIns="50800" tIns="50800" rIns="50800" bIns="50800" anchor="ctr">
            <a:spAutoFit/>
          </a:bodyPr>
          <a:lstStyle/>
          <a:p>
            <a:endParaRPr/>
          </a:p>
        </p:txBody>
      </p:sp>
      <p:sp>
        <p:nvSpPr>
          <p:cNvPr id="137" name="Table 1…"/>
          <p:cNvSpPr txBox="1"/>
          <p:nvPr/>
        </p:nvSpPr>
        <p:spPr>
          <a:xfrm>
            <a:off x="1492398" y="2865053"/>
            <a:ext cx="4311552" cy="89929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just" defTabSz="180339">
              <a:defRPr sz="2800" b="0">
                <a:latin typeface="Times New Roman"/>
                <a:ea typeface="Times New Roman"/>
                <a:cs typeface="Times New Roman"/>
                <a:sym typeface="Times New Roman"/>
              </a:defRPr>
            </a:pPr>
            <a:r>
              <a:t>Table 1</a:t>
            </a:r>
          </a:p>
          <a:p>
            <a:pPr algn="just" defTabSz="180339">
              <a:defRPr sz="2800" b="0">
                <a:latin typeface="Times New Roman"/>
                <a:ea typeface="Times New Roman"/>
                <a:cs typeface="Times New Roman"/>
                <a:sym typeface="Times New Roman"/>
              </a:defRPr>
            </a:pPr>
            <a:r>
              <a:t>Constructions of variables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zövegtörzs"/>
          <p:cNvSpPr txBox="1">
            <a:spLocks noGrp="1"/>
          </p:cNvSpPr>
          <p:nvPr>
            <p:ph type="body" idx="1"/>
          </p:nvPr>
        </p:nvSpPr>
        <p:spPr>
          <a:xfrm>
            <a:off x="952500" y="927100"/>
            <a:ext cx="11099800" cy="7310041"/>
          </a:xfrm>
          <a:prstGeom prst="rect">
            <a:avLst/>
          </a:prstGeom>
        </p:spPr>
        <p:txBody>
          <a:bodyPr/>
          <a:lstStyle/>
          <a:p>
            <a:endParaRPr/>
          </a:p>
        </p:txBody>
      </p:sp>
      <p:sp>
        <p:nvSpPr>
          <p:cNvPr id="140" name="Szöveg"/>
          <p:cNvSpPr txBox="1"/>
          <p:nvPr/>
        </p:nvSpPr>
        <p:spPr>
          <a:xfrm>
            <a:off x="4979568" y="5479390"/>
            <a:ext cx="1176224" cy="461060"/>
          </a:xfrm>
          <a:prstGeom prst="rect">
            <a:avLst/>
          </a:prstGeom>
          <a:ln w="12700">
            <a:miter lim="400000"/>
          </a:ln>
        </p:spPr>
        <p:txBody>
          <a:bodyPr wrap="none" lIns="50800" tIns="50800" rIns="50800" bIns="50800" anchor="ctr">
            <a:spAutoFit/>
          </a:bodyPr>
          <a:lstStyle/>
          <a:p>
            <a:endParaRPr/>
          </a:p>
        </p:txBody>
      </p:sp>
      <p:sp>
        <p:nvSpPr>
          <p:cNvPr id="141" name="Socialization background principal component (SOC_BACKGROUND_PC)  - 4 agents…"/>
          <p:cNvSpPr txBox="1"/>
          <p:nvPr/>
        </p:nvSpPr>
        <p:spPr>
          <a:xfrm>
            <a:off x="967192" y="994882"/>
            <a:ext cx="11517397" cy="864767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l" defTabSz="180339">
              <a:lnSpc>
                <a:spcPct val="120000"/>
              </a:lnSpc>
              <a:defRPr sz="2600">
                <a:latin typeface="Times New Roman"/>
                <a:ea typeface="Times New Roman"/>
                <a:cs typeface="Times New Roman"/>
                <a:sym typeface="Times New Roman"/>
              </a:defRPr>
            </a:pPr>
            <a:r>
              <a:rPr b="0"/>
              <a:t>S</a:t>
            </a:r>
            <a:r>
              <a:t>ocialization background principal component</a:t>
            </a:r>
            <a:r>
              <a:rPr b="0"/>
              <a:t> (SOC_BACKGROUND_PC)  - 4 agents</a:t>
            </a:r>
          </a:p>
          <a:p>
            <a:pPr algn="l" defTabSz="180339">
              <a:lnSpc>
                <a:spcPct val="120000"/>
              </a:lnSpc>
              <a:defRPr sz="2600" b="0">
                <a:latin typeface="Times New Roman"/>
                <a:ea typeface="Times New Roman"/>
                <a:cs typeface="Times New Roman"/>
                <a:sym typeface="Times New Roman"/>
              </a:defRPr>
            </a:pPr>
            <a:endParaRPr/>
          </a:p>
          <a:p>
            <a:pPr marL="347265" indent="-347265" algn="l" defTabSz="180339">
              <a:lnSpc>
                <a:spcPct val="120000"/>
              </a:lnSpc>
              <a:buSzPct val="145000"/>
              <a:buChar char="•"/>
              <a:defRPr sz="2600" b="0">
                <a:latin typeface="Times New Roman"/>
                <a:ea typeface="Times New Roman"/>
                <a:cs typeface="Times New Roman"/>
                <a:sym typeface="Times New Roman"/>
              </a:defRPr>
            </a:pPr>
            <a:r>
              <a:rPr b="1"/>
              <a:t>Family</a:t>
            </a:r>
            <a:r>
              <a:t> PC / the family background </a:t>
            </a:r>
          </a:p>
          <a:p>
            <a:pPr lvl="2" indent="0" algn="l" defTabSz="180339">
              <a:lnSpc>
                <a:spcPct val="120000"/>
              </a:lnSpc>
              <a:defRPr sz="2600" b="0">
                <a:latin typeface="Times New Roman"/>
                <a:ea typeface="Times New Roman"/>
                <a:cs typeface="Times New Roman"/>
                <a:sym typeface="Times New Roman"/>
              </a:defRPr>
            </a:pPr>
            <a:r>
              <a:t>the social status of the parents of the respondents (parent_social_class).</a:t>
            </a:r>
          </a:p>
          <a:p>
            <a:pPr lvl="2" indent="0" algn="l" defTabSz="180339">
              <a:lnSpc>
                <a:spcPct val="120000"/>
              </a:lnSpc>
              <a:defRPr sz="2600" b="0">
                <a:latin typeface="Times New Roman"/>
                <a:ea typeface="Times New Roman"/>
                <a:cs typeface="Times New Roman"/>
                <a:sym typeface="Times New Roman"/>
              </a:defRPr>
            </a:pPr>
            <a:r>
              <a:t>the relationships between the respondents and their family members (family_index) </a:t>
            </a:r>
          </a:p>
          <a:p>
            <a:pPr lvl="2" indent="0" algn="l" defTabSz="180339">
              <a:lnSpc>
                <a:spcPct val="120000"/>
              </a:lnSpc>
              <a:defRPr sz="2600" b="0">
                <a:latin typeface="Times New Roman"/>
                <a:ea typeface="Times New Roman"/>
                <a:cs typeface="Times New Roman"/>
                <a:sym typeface="Times New Roman"/>
              </a:defRPr>
            </a:pPr>
            <a:r>
              <a:t>the respondent is able to evaluate the political activity of family members.</a:t>
            </a:r>
          </a:p>
          <a:p>
            <a:pPr algn="l" defTabSz="180339">
              <a:lnSpc>
                <a:spcPct val="120000"/>
              </a:lnSpc>
              <a:defRPr sz="2600" b="0">
                <a:latin typeface="Times New Roman"/>
                <a:ea typeface="Times New Roman"/>
                <a:cs typeface="Times New Roman"/>
                <a:sym typeface="Times New Roman"/>
              </a:defRPr>
            </a:pPr>
            <a:endParaRPr/>
          </a:p>
          <a:p>
            <a:pPr marL="347265" indent="-347265" algn="l" defTabSz="180339">
              <a:lnSpc>
                <a:spcPct val="120000"/>
              </a:lnSpc>
              <a:buSzPct val="145000"/>
              <a:buChar char="•"/>
              <a:defRPr sz="2600" b="0">
                <a:latin typeface="Times New Roman"/>
                <a:ea typeface="Times New Roman"/>
                <a:cs typeface="Times New Roman"/>
                <a:sym typeface="Times New Roman"/>
              </a:defRPr>
            </a:pPr>
            <a:r>
              <a:rPr b="1"/>
              <a:t>Edu</a:t>
            </a:r>
            <a:r>
              <a:t> PC / schooling relevant socialization</a:t>
            </a:r>
          </a:p>
          <a:p>
            <a:pPr lvl="3" indent="0" algn="l" defTabSz="180339">
              <a:lnSpc>
                <a:spcPct val="120000"/>
              </a:lnSpc>
              <a:defRPr sz="2600" b="0">
                <a:latin typeface="Times New Roman"/>
                <a:ea typeface="Times New Roman"/>
                <a:cs typeface="Times New Roman"/>
                <a:sym typeface="Times New Roman"/>
              </a:defRPr>
            </a:pPr>
            <a:r>
              <a:t>the public activity related to school (participation at student union elections)</a:t>
            </a:r>
          </a:p>
          <a:p>
            <a:pPr lvl="3" indent="0" algn="l" defTabSz="180339">
              <a:lnSpc>
                <a:spcPct val="120000"/>
              </a:lnSpc>
              <a:defRPr sz="2600" b="0">
                <a:latin typeface="Times New Roman"/>
                <a:ea typeface="Times New Roman"/>
                <a:cs typeface="Times New Roman"/>
                <a:sym typeface="Times New Roman"/>
              </a:defRPr>
            </a:pPr>
            <a:r>
              <a:t>the respondent’s interest towards history (discussion about history)</a:t>
            </a:r>
          </a:p>
          <a:p>
            <a:pPr lvl="3" indent="0" algn="l" defTabSz="180339">
              <a:lnSpc>
                <a:spcPct val="120000"/>
              </a:lnSpc>
              <a:defRPr sz="2600" b="0">
                <a:latin typeface="Times New Roman"/>
                <a:ea typeface="Times New Roman"/>
                <a:cs typeface="Times New Roman"/>
                <a:sym typeface="Times New Roman"/>
              </a:defRPr>
            </a:pPr>
            <a:r>
              <a:t>the level of education</a:t>
            </a:r>
          </a:p>
          <a:p>
            <a:pPr algn="l" defTabSz="180339">
              <a:lnSpc>
                <a:spcPct val="120000"/>
              </a:lnSpc>
              <a:defRPr sz="2600" b="0">
                <a:latin typeface="Times New Roman"/>
                <a:ea typeface="Times New Roman"/>
                <a:cs typeface="Times New Roman"/>
                <a:sym typeface="Times New Roman"/>
              </a:defRPr>
            </a:pPr>
            <a:endParaRPr/>
          </a:p>
          <a:p>
            <a:pPr marL="347265" indent="-347265" algn="l" defTabSz="180339">
              <a:lnSpc>
                <a:spcPct val="120000"/>
              </a:lnSpc>
              <a:buSzPct val="145000"/>
              <a:buChar char="•"/>
              <a:defRPr sz="2600" b="0">
                <a:latin typeface="Times New Roman"/>
                <a:ea typeface="Times New Roman"/>
                <a:cs typeface="Times New Roman"/>
                <a:sym typeface="Times New Roman"/>
              </a:defRPr>
            </a:pPr>
            <a:r>
              <a:rPr b="1"/>
              <a:t>Peer</a:t>
            </a:r>
            <a:r>
              <a:t> PC / the lack of political discussions in peer groups</a:t>
            </a:r>
          </a:p>
          <a:p>
            <a:pPr lvl="3" indent="0" algn="l" defTabSz="180339">
              <a:lnSpc>
                <a:spcPct val="120000"/>
              </a:lnSpc>
              <a:defRPr sz="2600" b="0">
                <a:latin typeface="Times New Roman"/>
                <a:ea typeface="Times New Roman"/>
                <a:cs typeface="Times New Roman"/>
                <a:sym typeface="Times New Roman"/>
              </a:defRPr>
            </a:pPr>
            <a:r>
              <a:t>boyfriend, girlfriend, </a:t>
            </a:r>
            <a:r>
              <a:rPr>
                <a:solidFill>
                  <a:srgbClr val="444444"/>
                </a:solidFill>
              </a:rPr>
              <a:t>partner</a:t>
            </a:r>
            <a:r>
              <a:t> or best friend.</a:t>
            </a:r>
          </a:p>
          <a:p>
            <a:pPr algn="l" defTabSz="180339">
              <a:lnSpc>
                <a:spcPct val="120000"/>
              </a:lnSpc>
              <a:defRPr sz="2600" b="0">
                <a:latin typeface="Times New Roman"/>
                <a:ea typeface="Times New Roman"/>
                <a:cs typeface="Times New Roman"/>
                <a:sym typeface="Times New Roman"/>
              </a:defRPr>
            </a:pPr>
            <a:endParaRPr/>
          </a:p>
          <a:p>
            <a:pPr marL="347265" indent="-347265" algn="l" defTabSz="180339">
              <a:lnSpc>
                <a:spcPct val="120000"/>
              </a:lnSpc>
              <a:buSzPct val="145000"/>
              <a:buChar char="•"/>
              <a:defRPr sz="2600" b="0">
                <a:latin typeface="Times New Roman"/>
                <a:ea typeface="Times New Roman"/>
                <a:cs typeface="Times New Roman"/>
                <a:sym typeface="Times New Roman"/>
              </a:defRPr>
            </a:pPr>
            <a:r>
              <a:rPr b="1"/>
              <a:t>Org</a:t>
            </a:r>
            <a:r>
              <a:t> PC /  the organizational activity</a:t>
            </a:r>
          </a:p>
          <a:p>
            <a:pPr lvl="3" indent="0" algn="l" defTabSz="180339">
              <a:lnSpc>
                <a:spcPct val="120000"/>
              </a:lnSpc>
              <a:defRPr sz="2600" b="0">
                <a:latin typeface="Times New Roman"/>
                <a:ea typeface="Times New Roman"/>
                <a:cs typeface="Times New Roman"/>
                <a:sym typeface="Times New Roman"/>
              </a:defRPr>
            </a:pPr>
            <a:r>
              <a:t>15 organizations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zöveg"/>
          <p:cNvSpPr txBox="1"/>
          <p:nvPr/>
        </p:nvSpPr>
        <p:spPr>
          <a:xfrm>
            <a:off x="4979568" y="5479390"/>
            <a:ext cx="1176224" cy="461060"/>
          </a:xfrm>
          <a:prstGeom prst="rect">
            <a:avLst/>
          </a:prstGeom>
          <a:ln w="12700">
            <a:miter lim="400000"/>
          </a:ln>
        </p:spPr>
        <p:txBody>
          <a:bodyPr wrap="none" lIns="50800" tIns="50800" rIns="50800" bIns="50800" anchor="ctr">
            <a:spAutoFit/>
          </a:bodyPr>
          <a:lstStyle/>
          <a:p>
            <a:endParaRPr/>
          </a:p>
        </p:txBody>
      </p:sp>
      <p:sp>
        <p:nvSpPr>
          <p:cNvPr id="144" name="Political relations principal component (SOC_POL_PC)  - 3 indexes…"/>
          <p:cNvSpPr txBox="1"/>
          <p:nvPr/>
        </p:nvSpPr>
        <p:spPr>
          <a:xfrm>
            <a:off x="691376" y="222913"/>
            <a:ext cx="11736041" cy="846957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just" defTabSz="180339">
              <a:defRPr sz="2600" b="0">
                <a:latin typeface="Times New Roman"/>
                <a:ea typeface="Times New Roman"/>
                <a:cs typeface="Times New Roman"/>
                <a:sym typeface="Times New Roman"/>
              </a:defRPr>
            </a:pPr>
            <a:r>
              <a:rPr b="1"/>
              <a:t>Political relations principal </a:t>
            </a:r>
            <a:r>
              <a:t>component (SOC_POL_PC)  - 3 indexes</a:t>
            </a:r>
          </a:p>
          <a:p>
            <a:pPr algn="just" defTabSz="180339">
              <a:defRPr sz="2600" b="0">
                <a:latin typeface="Times New Roman"/>
                <a:ea typeface="Times New Roman"/>
                <a:cs typeface="Times New Roman"/>
                <a:sym typeface="Times New Roman"/>
              </a:defRPr>
            </a:pPr>
            <a:endParaRPr/>
          </a:p>
          <a:p>
            <a:pPr marL="239394" lvl="1" indent="-124459" algn="just" defTabSz="180339">
              <a:buClr>
                <a:srgbClr val="000000"/>
              </a:buClr>
              <a:buSzPct val="145000"/>
              <a:buFont typeface="Times New Roman"/>
              <a:buChar char="•"/>
              <a:defRPr sz="2600" b="0">
                <a:latin typeface="Times New Roman"/>
                <a:ea typeface="Times New Roman"/>
                <a:cs typeface="Times New Roman"/>
                <a:sym typeface="Times New Roman"/>
              </a:defRPr>
            </a:pPr>
            <a:r>
              <a:rPr b="1"/>
              <a:t>Polit-inter</a:t>
            </a:r>
            <a:r>
              <a:t>_index / the intensity of manifest political interest</a:t>
            </a:r>
          </a:p>
          <a:p>
            <a:pPr marL="239394" lvl="1" indent="-124459" algn="just" defTabSz="180339">
              <a:buClr>
                <a:srgbClr val="000000"/>
              </a:buClr>
              <a:buSzPct val="145000"/>
              <a:buFont typeface="Times New Roman"/>
              <a:buChar char="•"/>
              <a:defRPr sz="2600" b="0">
                <a:latin typeface="Times New Roman"/>
                <a:ea typeface="Times New Roman"/>
                <a:cs typeface="Times New Roman"/>
                <a:sym typeface="Times New Roman"/>
              </a:defRPr>
            </a:pPr>
            <a:r>
              <a:rPr b="1"/>
              <a:t>Polit_intr_geogr_</a:t>
            </a:r>
            <a:r>
              <a:t>index/ the implicit political interest: level of general interest shown towards the local environment, the country, the neighbouring countries and Europe</a:t>
            </a:r>
          </a:p>
          <a:p>
            <a:pPr marL="239394" lvl="1" indent="-124459" algn="just" defTabSz="180339">
              <a:buClr>
                <a:srgbClr val="000000"/>
              </a:buClr>
              <a:buSzPct val="145000"/>
              <a:buFont typeface="Times New Roman"/>
              <a:buChar char="•"/>
              <a:defRPr sz="2600" b="0">
                <a:latin typeface="Times New Roman"/>
                <a:ea typeface="Times New Roman"/>
                <a:cs typeface="Times New Roman"/>
                <a:sym typeface="Times New Roman"/>
              </a:defRPr>
            </a:pPr>
            <a:r>
              <a:rPr b="1"/>
              <a:t>Polit-inst-trust</a:t>
            </a:r>
            <a:r>
              <a:t>_index) shows the level of trust towards two major political institutions</a:t>
            </a:r>
          </a:p>
          <a:p>
            <a:pPr algn="just" defTabSz="180339">
              <a:defRPr sz="2600" b="0">
                <a:latin typeface="Times New Roman"/>
                <a:ea typeface="Times New Roman"/>
                <a:cs typeface="Times New Roman"/>
                <a:sym typeface="Times New Roman"/>
              </a:defRPr>
            </a:pPr>
            <a:endParaRPr/>
          </a:p>
          <a:p>
            <a:pPr algn="just" defTabSz="180339">
              <a:defRPr sz="2600" b="0">
                <a:latin typeface="Times New Roman"/>
                <a:ea typeface="Times New Roman"/>
                <a:cs typeface="Times New Roman"/>
                <a:sym typeface="Times New Roman"/>
              </a:defRPr>
            </a:pPr>
            <a:endParaRPr/>
          </a:p>
          <a:p>
            <a:pPr algn="just" defTabSz="180339">
              <a:defRPr sz="2600" b="0">
                <a:latin typeface="Times New Roman"/>
                <a:ea typeface="Times New Roman"/>
                <a:cs typeface="Times New Roman"/>
                <a:sym typeface="Times New Roman"/>
              </a:defRPr>
            </a:pPr>
            <a:endParaRPr/>
          </a:p>
          <a:p>
            <a:pPr algn="just" defTabSz="180339">
              <a:defRPr sz="2600">
                <a:latin typeface="Times New Roman"/>
                <a:ea typeface="Times New Roman"/>
                <a:cs typeface="Times New Roman"/>
                <a:sym typeface="Times New Roman"/>
              </a:defRPr>
            </a:pPr>
            <a:r>
              <a:t>Inter-group prejudice</a:t>
            </a:r>
            <a:r>
              <a:rPr b="0"/>
              <a:t> (PREJUDICE_PC) is</a:t>
            </a:r>
            <a:r>
              <a:t> 4 principal components -  level of rejection shown towards the most generally rejected external groups.</a:t>
            </a:r>
            <a:r>
              <a:rPr b="0"/>
              <a:t> </a:t>
            </a:r>
          </a:p>
          <a:p>
            <a:pPr algn="just" defTabSz="180339">
              <a:defRPr sz="2600">
                <a:latin typeface="Times New Roman"/>
                <a:ea typeface="Times New Roman"/>
                <a:cs typeface="Times New Roman"/>
                <a:sym typeface="Times New Roman"/>
              </a:defRPr>
            </a:pPr>
            <a:endParaRPr/>
          </a:p>
          <a:p>
            <a:pPr marL="239394" lvl="1" indent="-124459" algn="just" defTabSz="180339">
              <a:buClr>
                <a:srgbClr val="000000"/>
              </a:buClr>
              <a:buSzPct val="145000"/>
              <a:buFont typeface="Times New Roman"/>
              <a:buChar char="•"/>
              <a:defRPr sz="2600" b="0">
                <a:latin typeface="Times New Roman"/>
                <a:ea typeface="Times New Roman"/>
                <a:cs typeface="Times New Roman"/>
                <a:sym typeface="Times New Roman"/>
              </a:defRPr>
            </a:pPr>
            <a:r>
              <a:t> Anti-</a:t>
            </a:r>
            <a:r>
              <a:rPr b="1"/>
              <a:t>Gypsy pc </a:t>
            </a:r>
            <a:r>
              <a:t>:  two relevant statements;  and the evaluation of the publicity of anti-Gypsy attitude. </a:t>
            </a:r>
          </a:p>
          <a:p>
            <a:pPr marL="239394" lvl="1" indent="-124459" algn="just" defTabSz="180339">
              <a:buClr>
                <a:srgbClr val="000000"/>
              </a:buClr>
              <a:buSzPct val="145000"/>
              <a:buFont typeface="Times New Roman"/>
              <a:buChar char="•"/>
              <a:defRPr sz="2600" b="0">
                <a:latin typeface="Times New Roman"/>
                <a:ea typeface="Times New Roman"/>
                <a:cs typeface="Times New Roman"/>
                <a:sym typeface="Times New Roman"/>
              </a:defRPr>
            </a:pPr>
            <a:r>
              <a:t> Anti-</a:t>
            </a:r>
            <a:r>
              <a:rPr b="1"/>
              <a:t>Jewish</a:t>
            </a:r>
            <a:r>
              <a:t>  </a:t>
            </a:r>
            <a:r>
              <a:rPr b="1"/>
              <a:t>pc</a:t>
            </a:r>
            <a:r>
              <a:t>: similar method</a:t>
            </a:r>
          </a:p>
          <a:p>
            <a:pPr marL="239394" lvl="1" indent="-124459" algn="just" defTabSz="180339">
              <a:buClr>
                <a:srgbClr val="000000"/>
              </a:buClr>
              <a:buSzPct val="145000"/>
              <a:buFont typeface="Times New Roman"/>
              <a:buChar char="•"/>
              <a:defRPr sz="2600" b="0">
                <a:latin typeface="Times New Roman"/>
                <a:ea typeface="Times New Roman"/>
                <a:cs typeface="Times New Roman"/>
                <a:sym typeface="Times New Roman"/>
              </a:defRPr>
            </a:pPr>
            <a:r>
              <a:t>Anti-</a:t>
            </a:r>
            <a:r>
              <a:rPr b="1"/>
              <a:t>Muslim pc: </a:t>
            </a:r>
            <a:r>
              <a:t> similar method</a:t>
            </a:r>
          </a:p>
          <a:p>
            <a:pPr marL="239394" lvl="1" indent="-124459" algn="just" defTabSz="180339">
              <a:buClr>
                <a:srgbClr val="000000"/>
              </a:buClr>
              <a:buSzPct val="145000"/>
              <a:buFont typeface="Times New Roman"/>
              <a:buChar char="•"/>
              <a:defRPr sz="2600" b="0">
                <a:latin typeface="Times New Roman"/>
                <a:ea typeface="Times New Roman"/>
                <a:cs typeface="Times New Roman"/>
                <a:sym typeface="Times New Roman"/>
              </a:defRPr>
            </a:pPr>
            <a:r>
              <a:rPr b="1"/>
              <a:t>Xenoph</a:t>
            </a:r>
            <a:r>
              <a:t> pc : evaluation of the </a:t>
            </a:r>
            <a:r>
              <a:rPr b="1"/>
              <a:t>right of migrants to take up a job,</a:t>
            </a:r>
            <a:r>
              <a:t> the </a:t>
            </a:r>
            <a:r>
              <a:rPr b="1"/>
              <a:t>limitation</a:t>
            </a:r>
            <a:r>
              <a:t> of </a:t>
            </a:r>
            <a:r>
              <a:rPr b="1"/>
              <a:t>immigration</a:t>
            </a:r>
            <a:r>
              <a:t> and the </a:t>
            </a:r>
            <a:r>
              <a:rPr b="1"/>
              <a:t>evaluation</a:t>
            </a:r>
            <a:r>
              <a:t> of </a:t>
            </a:r>
            <a:r>
              <a:rPr b="1"/>
              <a:t>migrants from several aspects</a:t>
            </a:r>
            <a:r>
              <a:t> (whether they should have the right to welfare; whether they contribute to national cultural diversity).</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zöveg"/>
          <p:cNvSpPr txBox="1"/>
          <p:nvPr/>
        </p:nvSpPr>
        <p:spPr>
          <a:xfrm>
            <a:off x="5914288" y="4646270"/>
            <a:ext cx="1176224" cy="461060"/>
          </a:xfrm>
          <a:prstGeom prst="rect">
            <a:avLst/>
          </a:prstGeom>
          <a:ln w="12700">
            <a:miter lim="400000"/>
          </a:ln>
        </p:spPr>
        <p:txBody>
          <a:bodyPr wrap="none" lIns="50800" tIns="50800" rIns="50800" bIns="50800" anchor="ctr">
            <a:spAutoFit/>
          </a:bodyPr>
          <a:lstStyle/>
          <a:p>
            <a:endParaRPr/>
          </a:p>
        </p:txBody>
      </p:sp>
      <p:sp>
        <p:nvSpPr>
          <p:cNvPr id="147" name="Results…"/>
          <p:cNvSpPr txBox="1"/>
          <p:nvPr/>
        </p:nvSpPr>
        <p:spPr>
          <a:xfrm>
            <a:off x="-8881" y="-958457"/>
            <a:ext cx="12908113" cy="933371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just" defTabSz="180339">
              <a:defRPr sz="2500">
                <a:latin typeface="Times New Roman"/>
                <a:ea typeface="Times New Roman"/>
                <a:cs typeface="Times New Roman"/>
                <a:sym typeface="Times New Roman"/>
              </a:defRPr>
            </a:pPr>
            <a:endParaRPr/>
          </a:p>
          <a:p>
            <a:pPr algn="just" defTabSz="180339">
              <a:defRPr sz="2500">
                <a:latin typeface="Times New Roman"/>
                <a:ea typeface="Times New Roman"/>
                <a:cs typeface="Times New Roman"/>
                <a:sym typeface="Times New Roman"/>
              </a:defRPr>
            </a:pPr>
            <a:endParaRPr/>
          </a:p>
          <a:p>
            <a:pPr algn="just" defTabSz="180339">
              <a:defRPr sz="2500">
                <a:latin typeface="Times New Roman"/>
                <a:ea typeface="Times New Roman"/>
                <a:cs typeface="Times New Roman"/>
                <a:sym typeface="Times New Roman"/>
              </a:defRPr>
            </a:pPr>
            <a:endParaRPr/>
          </a:p>
          <a:p>
            <a:pPr algn="just" defTabSz="180339">
              <a:defRPr sz="2500">
                <a:latin typeface="Times New Roman"/>
                <a:ea typeface="Times New Roman"/>
                <a:cs typeface="Times New Roman"/>
                <a:sym typeface="Times New Roman"/>
              </a:defRPr>
            </a:pPr>
            <a:endParaRPr/>
          </a:p>
          <a:p>
            <a:pPr algn="just" defTabSz="180339">
              <a:defRPr sz="2500">
                <a:latin typeface="Times New Roman"/>
                <a:ea typeface="Times New Roman"/>
                <a:cs typeface="Times New Roman"/>
                <a:sym typeface="Times New Roman"/>
              </a:defRPr>
            </a:pPr>
            <a:r>
              <a:t>Results</a:t>
            </a:r>
          </a:p>
          <a:p>
            <a:pPr algn="just" defTabSz="180339">
              <a:defRPr sz="2500">
                <a:latin typeface="Times New Roman"/>
                <a:ea typeface="Times New Roman"/>
                <a:cs typeface="Times New Roman"/>
                <a:sym typeface="Times New Roman"/>
              </a:defRPr>
            </a:pPr>
            <a:endParaRPr/>
          </a:p>
          <a:p>
            <a:pPr algn="just" defTabSz="180339">
              <a:defRPr sz="2500">
                <a:latin typeface="Times New Roman"/>
                <a:ea typeface="Times New Roman"/>
                <a:cs typeface="Times New Roman"/>
                <a:sym typeface="Times New Roman"/>
              </a:defRPr>
            </a:pPr>
            <a:endParaRPr/>
          </a:p>
          <a:p>
            <a:pPr algn="just" defTabSz="180339">
              <a:defRPr sz="2500">
                <a:latin typeface="Times New Roman"/>
                <a:ea typeface="Times New Roman"/>
                <a:cs typeface="Times New Roman"/>
                <a:sym typeface="Times New Roman"/>
              </a:defRPr>
            </a:pPr>
            <a:endParaRPr/>
          </a:p>
          <a:p>
            <a:pPr algn="just" defTabSz="180339">
              <a:defRPr sz="2500">
                <a:latin typeface="Times New Roman"/>
                <a:ea typeface="Times New Roman"/>
                <a:cs typeface="Times New Roman"/>
                <a:sym typeface="Times New Roman"/>
              </a:defRPr>
            </a:pPr>
            <a:r>
              <a:t>two analyzes: </a:t>
            </a:r>
            <a:endParaRPr b="0"/>
          </a:p>
          <a:p>
            <a:pPr algn="just" defTabSz="180339">
              <a:defRPr sz="2500" b="0">
                <a:latin typeface="Times New Roman"/>
                <a:ea typeface="Times New Roman"/>
                <a:cs typeface="Times New Roman"/>
                <a:sym typeface="Times New Roman"/>
              </a:defRPr>
            </a:pPr>
            <a:endParaRPr/>
          </a:p>
          <a:p>
            <a:pPr marL="125095" indent="-111760" algn="just" defTabSz="180339">
              <a:buClr>
                <a:srgbClr val="000000"/>
              </a:buClr>
              <a:buSzPct val="145000"/>
              <a:buFont typeface="Times New Roman"/>
              <a:buChar char="•"/>
              <a:defRPr sz="2500" b="0">
                <a:latin typeface="Times New Roman"/>
                <a:ea typeface="Times New Roman"/>
                <a:cs typeface="Times New Roman"/>
                <a:sym typeface="Times New Roman"/>
              </a:defRPr>
            </a:pPr>
            <a:r>
              <a:t>The </a:t>
            </a:r>
            <a:r>
              <a:rPr b="1"/>
              <a:t>extent to which the three aggregated variables</a:t>
            </a:r>
            <a:r>
              <a:t> (Prejudice PC, Political Socialization PC,  Socialization Background PC) </a:t>
            </a:r>
            <a:r>
              <a:rPr b="1"/>
              <a:t>characterize</a:t>
            </a:r>
            <a:r>
              <a:t> the sub-sample </a:t>
            </a:r>
            <a:r>
              <a:rPr b="1"/>
              <a:t>of each country</a:t>
            </a:r>
            <a:r>
              <a:t>. </a:t>
            </a:r>
          </a:p>
          <a:p>
            <a:pPr marL="0" indent="0" algn="just" defTabSz="180339">
              <a:defRPr sz="2500" b="0">
                <a:latin typeface="Times New Roman"/>
                <a:ea typeface="Times New Roman"/>
                <a:cs typeface="Times New Roman"/>
                <a:sym typeface="Times New Roman"/>
              </a:defRPr>
            </a:pPr>
            <a:endParaRPr/>
          </a:p>
          <a:p>
            <a:pPr marL="0" indent="0" algn="just" defTabSz="180339">
              <a:defRPr sz="2500" b="0">
                <a:latin typeface="Times New Roman"/>
                <a:ea typeface="Times New Roman"/>
                <a:cs typeface="Times New Roman"/>
                <a:sym typeface="Times New Roman"/>
              </a:defRPr>
            </a:pPr>
            <a:endParaRPr/>
          </a:p>
          <a:p>
            <a:pPr marL="125095" indent="-111760" algn="just" defTabSz="180339">
              <a:buClr>
                <a:srgbClr val="000000"/>
              </a:buClr>
              <a:buSzPct val="145000"/>
              <a:buFont typeface="Times New Roman"/>
              <a:buChar char="•"/>
              <a:defRPr sz="2500">
                <a:latin typeface="Times New Roman"/>
                <a:ea typeface="Times New Roman"/>
                <a:cs typeface="Times New Roman"/>
                <a:sym typeface="Times New Roman"/>
              </a:defRPr>
            </a:pPr>
            <a:r>
              <a:t>Using linear regression</a:t>
            </a:r>
            <a:r>
              <a:rPr b="0"/>
              <a:t>, in the model in which </a:t>
            </a:r>
            <a:r>
              <a:t> prejudice was used as the dependent</a:t>
            </a:r>
            <a:r>
              <a:rPr b="0"/>
              <a:t>, whereas </a:t>
            </a:r>
            <a:r>
              <a:t>political socialization and socialization background variables were used as explanatory variables </a:t>
            </a:r>
            <a:r>
              <a:rPr b="0"/>
              <a:t>(</a:t>
            </a:r>
            <a:r>
              <a:t>how much prejudice depends on the political socialization and socialization background variable</a:t>
            </a:r>
            <a:r>
              <a:rPr b="0"/>
              <a:t>s).</a:t>
            </a:r>
          </a:p>
          <a:p>
            <a:pPr marL="125095" indent="-111760" algn="just" defTabSz="180339">
              <a:buClr>
                <a:srgbClr val="000000"/>
              </a:buClr>
              <a:buSzPct val="145000"/>
              <a:buFont typeface="Times New Roman"/>
              <a:buChar char="•"/>
              <a:defRPr sz="2500">
                <a:latin typeface="Times New Roman"/>
                <a:ea typeface="Times New Roman"/>
                <a:cs typeface="Times New Roman"/>
                <a:sym typeface="Times New Roman"/>
              </a:defRPr>
            </a:pPr>
            <a:endParaRPr b="0"/>
          </a:p>
          <a:p>
            <a:pPr marL="0" indent="0" algn="just" defTabSz="180339">
              <a:defRPr sz="2500">
                <a:latin typeface="Times New Roman"/>
                <a:ea typeface="Times New Roman"/>
                <a:cs typeface="Times New Roman"/>
                <a:sym typeface="Times New Roman"/>
              </a:defRPr>
            </a:pPr>
            <a:endParaRPr b="0"/>
          </a:p>
          <a:p>
            <a:pPr marL="0" indent="0" algn="just" defTabSz="180339">
              <a:defRPr sz="2500">
                <a:latin typeface="Times New Roman"/>
                <a:ea typeface="Times New Roman"/>
                <a:cs typeface="Times New Roman"/>
                <a:sym typeface="Times New Roman"/>
              </a:defRPr>
            </a:pPr>
            <a:endParaRPr b="0"/>
          </a:p>
          <a:p>
            <a:pPr marL="0" indent="0" algn="just" defTabSz="180339">
              <a:defRPr sz="2500">
                <a:latin typeface="Times New Roman"/>
                <a:ea typeface="Times New Roman"/>
                <a:cs typeface="Times New Roman"/>
                <a:sym typeface="Times New Roman"/>
              </a:defRPr>
            </a:pPr>
            <a:endParaRPr b="0"/>
          </a:p>
          <a:p>
            <a:pPr marL="125095" indent="-111760" algn="just" defTabSz="180339">
              <a:buClr>
                <a:srgbClr val="000000"/>
              </a:buClr>
              <a:buSzPct val="145000"/>
              <a:buFont typeface="Times New Roman"/>
              <a:buChar char="•"/>
              <a:defRPr sz="2500">
                <a:latin typeface="Times New Roman"/>
                <a:ea typeface="Times New Roman"/>
                <a:cs typeface="Times New Roman"/>
                <a:sym typeface="Times New Roman"/>
              </a:defRPr>
            </a:pPr>
            <a:r>
              <a:rPr b="0"/>
              <a:t>We </a:t>
            </a:r>
            <a:r>
              <a:t>focus</a:t>
            </a:r>
            <a:r>
              <a:rPr b="0"/>
              <a:t> on the</a:t>
            </a:r>
            <a:r>
              <a:t> extent to which prejudice is influenced by the two explanatory variables</a:t>
            </a:r>
            <a:r>
              <a:rPr b="0"/>
              <a:t> (political and social background). The extent of this is</a:t>
            </a:r>
            <a:r>
              <a:t> expressed in the explained variance:</a:t>
            </a:r>
            <a:r>
              <a:rPr b="0"/>
              <a:t> the </a:t>
            </a:r>
            <a:r>
              <a:t>higher</a:t>
            </a:r>
            <a:r>
              <a:rPr b="0"/>
              <a:t> its </a:t>
            </a:r>
            <a:r>
              <a:t>value</a:t>
            </a:r>
            <a:r>
              <a:rPr b="0"/>
              <a:t>, the </a:t>
            </a:r>
            <a:r>
              <a:t>greater</a:t>
            </a:r>
            <a:r>
              <a:rPr b="0"/>
              <a:t> the </a:t>
            </a:r>
            <a:r>
              <a:t>explanation</a:t>
            </a:r>
            <a:r>
              <a:rPr b="0"/>
              <a: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zövegtörzs"/>
          <p:cNvSpPr txBox="1">
            <a:spLocks noGrp="1"/>
          </p:cNvSpPr>
          <p:nvPr>
            <p:ph type="body" idx="1"/>
          </p:nvPr>
        </p:nvSpPr>
        <p:spPr>
          <a:xfrm>
            <a:off x="952500" y="457200"/>
            <a:ext cx="11099800" cy="9139833"/>
          </a:xfrm>
          <a:prstGeom prst="rect">
            <a:avLst/>
          </a:prstGeom>
        </p:spPr>
        <p:txBody>
          <a:bodyPr/>
          <a:lstStyle/>
          <a:p>
            <a:pPr marL="0" indent="0">
              <a:buSzTx/>
              <a:buNone/>
            </a:pPr>
            <a:endParaRPr/>
          </a:p>
        </p:txBody>
      </p:sp>
      <p:sp>
        <p:nvSpPr>
          <p:cNvPr id="150" name="Szöveg"/>
          <p:cNvSpPr txBox="1"/>
          <p:nvPr/>
        </p:nvSpPr>
        <p:spPr>
          <a:xfrm>
            <a:off x="5914288" y="4697070"/>
            <a:ext cx="1176224" cy="461060"/>
          </a:xfrm>
          <a:prstGeom prst="rect">
            <a:avLst/>
          </a:prstGeom>
          <a:ln w="12700">
            <a:miter lim="400000"/>
          </a:ln>
        </p:spPr>
        <p:txBody>
          <a:bodyPr wrap="none" lIns="50800" tIns="50800" rIns="50800" bIns="50800" anchor="ctr">
            <a:spAutoFit/>
          </a:bodyPr>
          <a:lstStyle/>
          <a:p>
            <a:endParaRPr/>
          </a:p>
        </p:txBody>
      </p:sp>
      <p:graphicFrame>
        <p:nvGraphicFramePr>
          <p:cNvPr id="151" name="Táblázat"/>
          <p:cNvGraphicFramePr/>
          <p:nvPr/>
        </p:nvGraphicFramePr>
        <p:xfrm>
          <a:off x="1372294" y="1708150"/>
          <a:ext cx="10272912" cy="7509620"/>
        </p:xfrm>
        <a:graphic>
          <a:graphicData uri="http://schemas.openxmlformats.org/drawingml/2006/table">
            <a:tbl>
              <a:tblPr bandRow="1">
                <a:tableStyleId>{4C3C2611-4C71-4FC5-86AE-919BDF0F9419}</a:tableStyleId>
              </a:tblPr>
              <a:tblGrid>
                <a:gridCol w="2267323"/>
                <a:gridCol w="1626060"/>
                <a:gridCol w="1694766"/>
                <a:gridCol w="1969594"/>
                <a:gridCol w="2702466"/>
              </a:tblGrid>
              <a:tr h="783260">
                <a:tc>
                  <a:txBody>
                    <a:bodyPr/>
                    <a:lstStyle/>
                    <a:p>
                      <a:pPr defTabSz="914400">
                        <a:defRPr sz="2300">
                          <a:sym typeface="Helvetica Neue"/>
                        </a:defRPr>
                      </a:pPr>
                      <a:endParaRP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180339">
                        <a:defRPr sz="1800"/>
                      </a:pPr>
                      <a:r>
                        <a:rPr sz="2300">
                          <a:latin typeface="Trebuchet MS"/>
                          <a:ea typeface="Trebuchet MS"/>
                          <a:cs typeface="Trebuchet MS"/>
                          <a:sym typeface="Trebuchet MS"/>
                        </a:rPr>
                        <a:t>PREJUDICE_PC</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180339">
                        <a:defRPr sz="1800"/>
                      </a:pPr>
                      <a:r>
                        <a:rPr sz="2300">
                          <a:latin typeface="Trebuchet MS"/>
                          <a:ea typeface="Trebuchet MS"/>
                          <a:cs typeface="Trebuchet MS"/>
                          <a:sym typeface="Trebuchet MS"/>
                        </a:rPr>
                        <a:t>SOC_POL_
PC</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180339">
                        <a:defRPr sz="1800"/>
                      </a:pPr>
                      <a:r>
                        <a:rPr sz="2300">
                          <a:latin typeface="Trebuchet MS"/>
                          <a:ea typeface="Trebuchet MS"/>
                          <a:cs typeface="Trebuchet MS"/>
                          <a:sym typeface="Trebuchet MS"/>
                        </a:rPr>
                        <a:t>SOC_BACK-GROUND_PC</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180339">
                        <a:defRPr sz="1800"/>
                      </a:pPr>
                      <a:r>
                        <a:rPr sz="2300">
                          <a:latin typeface="Trebuchet MS"/>
                          <a:ea typeface="Trebuchet MS"/>
                          <a:cs typeface="Trebuchet MS"/>
                          <a:sym typeface="Trebuchet MS"/>
                        </a:rPr>
                        <a:t>Adjusted
R Square</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r>
              <a:tr h="447577">
                <a:tc>
                  <a:txBody>
                    <a:bodyPr/>
                    <a:lstStyle/>
                    <a:p>
                      <a:pPr algn="l" defTabSz="180339">
                        <a:defRPr sz="1800"/>
                      </a:pPr>
                      <a:r>
                        <a:rPr sz="2300">
                          <a:latin typeface="Trebuchet MS"/>
                          <a:ea typeface="Trebuchet MS"/>
                          <a:cs typeface="Trebuchet MS"/>
                          <a:sym typeface="Trebuchet MS"/>
                        </a:rPr>
                        <a:t>East Germany</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c>
                  <a:txBody>
                    <a:bodyPr/>
                    <a:lstStyle/>
                    <a:p>
                      <a:pPr defTabSz="180339">
                        <a:defRPr sz="1800"/>
                      </a:pPr>
                      <a:r>
                        <a:rPr sz="2300">
                          <a:latin typeface="Trebuchet MS"/>
                          <a:ea typeface="Trebuchet MS"/>
                          <a:cs typeface="Trebuchet MS"/>
                          <a:sym typeface="Trebuchet MS"/>
                        </a:rPr>
                        <a:t>-1141</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c>
                  <a:txBody>
                    <a:bodyPr/>
                    <a:lstStyle/>
                    <a:p>
                      <a:pPr defTabSz="180339">
                        <a:defRPr sz="1800"/>
                      </a:pPr>
                      <a:r>
                        <a:rPr sz="2300">
                          <a:latin typeface="Trebuchet MS"/>
                          <a:ea typeface="Trebuchet MS"/>
                          <a:cs typeface="Trebuchet MS"/>
                          <a:sym typeface="Trebuchet MS"/>
                        </a:rPr>
                        <a:t>562</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c>
                  <a:txBody>
                    <a:bodyPr/>
                    <a:lstStyle/>
                    <a:p>
                      <a:pPr defTabSz="180339">
                        <a:defRPr sz="1800"/>
                      </a:pPr>
                      <a:r>
                        <a:rPr sz="2300">
                          <a:latin typeface="Trebuchet MS"/>
                          <a:ea typeface="Trebuchet MS"/>
                          <a:cs typeface="Trebuchet MS"/>
                          <a:sym typeface="Trebuchet MS"/>
                        </a:rPr>
                        <a:t>622</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c>
                  <a:txBody>
                    <a:bodyPr/>
                    <a:lstStyle/>
                    <a:p>
                      <a:pPr defTabSz="180339">
                        <a:defRPr sz="1800"/>
                      </a:pPr>
                      <a:r>
                        <a:rPr sz="2300">
                          <a:latin typeface="Trebuchet MS"/>
                          <a:ea typeface="Trebuchet MS"/>
                          <a:cs typeface="Trebuchet MS"/>
                          <a:sym typeface="Trebuchet MS"/>
                        </a:rPr>
                        <a:t>10.3</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r>
              <a:tr h="447577">
                <a:tc>
                  <a:txBody>
                    <a:bodyPr/>
                    <a:lstStyle/>
                    <a:p>
                      <a:pPr algn="l" defTabSz="180339">
                        <a:defRPr sz="1800"/>
                      </a:pPr>
                      <a:r>
                        <a:rPr sz="2300">
                          <a:latin typeface="Trebuchet MS"/>
                          <a:ea typeface="Trebuchet MS"/>
                          <a:cs typeface="Trebuchet MS"/>
                          <a:sym typeface="Trebuchet MS"/>
                        </a:rPr>
                        <a:t>West Germany</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c>
                  <a:txBody>
                    <a:bodyPr/>
                    <a:lstStyle/>
                    <a:p>
                      <a:pPr defTabSz="180339">
                        <a:defRPr sz="1800"/>
                      </a:pPr>
                      <a:r>
                        <a:rPr sz="2300">
                          <a:latin typeface="Trebuchet MS"/>
                          <a:ea typeface="Trebuchet MS"/>
                          <a:cs typeface="Trebuchet MS"/>
                          <a:sym typeface="Trebuchet MS"/>
                        </a:rPr>
                        <a:t>-820</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c>
                  <a:txBody>
                    <a:bodyPr/>
                    <a:lstStyle/>
                    <a:p>
                      <a:pPr defTabSz="180339">
                        <a:defRPr sz="1800"/>
                      </a:pPr>
                      <a:r>
                        <a:rPr sz="2300">
                          <a:latin typeface="Trebuchet MS"/>
                          <a:ea typeface="Trebuchet MS"/>
                          <a:cs typeface="Trebuchet MS"/>
                          <a:sym typeface="Trebuchet MS"/>
                        </a:rPr>
                        <a:t>372</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c>
                  <a:txBody>
                    <a:bodyPr/>
                    <a:lstStyle/>
                    <a:p>
                      <a:pPr defTabSz="180339">
                        <a:defRPr sz="1800"/>
                      </a:pPr>
                      <a:r>
                        <a:rPr sz="2300">
                          <a:latin typeface="Trebuchet MS"/>
                          <a:ea typeface="Trebuchet MS"/>
                          <a:cs typeface="Trebuchet MS"/>
                          <a:sym typeface="Trebuchet MS"/>
                        </a:rPr>
                        <a:t>-37</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c>
                  <a:txBody>
                    <a:bodyPr/>
                    <a:lstStyle/>
                    <a:p>
                      <a:pPr defTabSz="180339">
                        <a:defRPr sz="1800"/>
                      </a:pPr>
                      <a:r>
                        <a:rPr sz="2300">
                          <a:latin typeface="Trebuchet MS"/>
                          <a:ea typeface="Trebuchet MS"/>
                          <a:cs typeface="Trebuchet MS"/>
                          <a:sym typeface="Trebuchet MS"/>
                        </a:rPr>
                        <a:t>11.1</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r>
              <a:tr h="447577">
                <a:tc>
                  <a:txBody>
                    <a:bodyPr/>
                    <a:lstStyle/>
                    <a:p>
                      <a:pPr algn="l" defTabSz="180339">
                        <a:defRPr sz="1800"/>
                      </a:pPr>
                      <a:r>
                        <a:rPr sz="2300">
                          <a:latin typeface="Trebuchet MS"/>
                          <a:ea typeface="Trebuchet MS"/>
                          <a:cs typeface="Trebuchet MS"/>
                          <a:sym typeface="Trebuchet MS"/>
                        </a:rPr>
                        <a:t>Spain</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c>
                  <a:txBody>
                    <a:bodyPr/>
                    <a:lstStyle/>
                    <a:p>
                      <a:pPr defTabSz="180339">
                        <a:defRPr sz="1800"/>
                      </a:pPr>
                      <a:r>
                        <a:rPr sz="2300">
                          <a:latin typeface="Trebuchet MS"/>
                          <a:ea typeface="Trebuchet MS"/>
                          <a:cs typeface="Trebuchet MS"/>
                          <a:sym typeface="Trebuchet MS"/>
                        </a:rPr>
                        <a:t>-493</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c>
                  <a:txBody>
                    <a:bodyPr/>
                    <a:lstStyle/>
                    <a:p>
                      <a:pPr defTabSz="180339">
                        <a:defRPr sz="1800"/>
                      </a:pPr>
                      <a:r>
                        <a:rPr sz="2300">
                          <a:latin typeface="Trebuchet MS"/>
                          <a:ea typeface="Trebuchet MS"/>
                          <a:cs typeface="Trebuchet MS"/>
                          <a:sym typeface="Trebuchet MS"/>
                        </a:rPr>
                        <a:t>45</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c>
                  <a:txBody>
                    <a:bodyPr/>
                    <a:lstStyle/>
                    <a:p>
                      <a:pPr defTabSz="180339">
                        <a:defRPr sz="1800"/>
                      </a:pPr>
                      <a:r>
                        <a:rPr sz="2300">
                          <a:latin typeface="Trebuchet MS"/>
                          <a:ea typeface="Trebuchet MS"/>
                          <a:cs typeface="Trebuchet MS"/>
                          <a:sym typeface="Trebuchet MS"/>
                        </a:rPr>
                        <a:t>-64</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c>
                  <a:txBody>
                    <a:bodyPr/>
                    <a:lstStyle/>
                    <a:p>
                      <a:pPr defTabSz="180339">
                        <a:defRPr sz="1800"/>
                      </a:pPr>
                      <a:r>
                        <a:rPr sz="2300">
                          <a:latin typeface="Trebuchet MS"/>
                          <a:ea typeface="Trebuchet MS"/>
                          <a:cs typeface="Trebuchet MS"/>
                          <a:sym typeface="Trebuchet MS"/>
                        </a:rPr>
                        <a:t>10.3</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r>
              <a:tr h="447577">
                <a:tc>
                  <a:txBody>
                    <a:bodyPr/>
                    <a:lstStyle/>
                    <a:p>
                      <a:pPr algn="l" defTabSz="180339">
                        <a:defRPr sz="1800"/>
                      </a:pPr>
                      <a:r>
                        <a:rPr sz="2300">
                          <a:latin typeface="Trebuchet MS"/>
                          <a:ea typeface="Trebuchet MS"/>
                          <a:cs typeface="Trebuchet MS"/>
                          <a:sym typeface="Trebuchet MS"/>
                        </a:rPr>
                        <a:t>Denmark</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c>
                  <a:txBody>
                    <a:bodyPr/>
                    <a:lstStyle/>
                    <a:p>
                      <a:pPr defTabSz="180339">
                        <a:defRPr sz="1800"/>
                      </a:pPr>
                      <a:r>
                        <a:rPr sz="2300">
                          <a:latin typeface="Trebuchet MS"/>
                          <a:ea typeface="Trebuchet MS"/>
                          <a:cs typeface="Trebuchet MS"/>
                          <a:sym typeface="Trebuchet MS"/>
                        </a:rPr>
                        <a:t>-359</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c>
                  <a:txBody>
                    <a:bodyPr/>
                    <a:lstStyle/>
                    <a:p>
                      <a:pPr defTabSz="180339">
                        <a:defRPr sz="1800"/>
                      </a:pPr>
                      <a:r>
                        <a:rPr sz="2300">
                          <a:latin typeface="Trebuchet MS"/>
                          <a:ea typeface="Trebuchet MS"/>
                          <a:cs typeface="Trebuchet MS"/>
                          <a:sym typeface="Trebuchet MS"/>
                        </a:rPr>
                        <a:t>592</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c>
                  <a:txBody>
                    <a:bodyPr/>
                    <a:lstStyle/>
                    <a:p>
                      <a:pPr defTabSz="180339">
                        <a:defRPr sz="1800"/>
                      </a:pPr>
                      <a:r>
                        <a:rPr sz="2300">
                          <a:latin typeface="Trebuchet MS"/>
                          <a:ea typeface="Trebuchet MS"/>
                          <a:cs typeface="Trebuchet MS"/>
                          <a:sym typeface="Trebuchet MS"/>
                        </a:rPr>
                        <a:t>724</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c>
                  <a:txBody>
                    <a:bodyPr/>
                    <a:lstStyle/>
                    <a:p>
                      <a:pPr defTabSz="180339">
                        <a:defRPr sz="1800"/>
                      </a:pPr>
                      <a:r>
                        <a:rPr sz="2300">
                          <a:latin typeface="Trebuchet MS"/>
                          <a:ea typeface="Trebuchet MS"/>
                          <a:cs typeface="Trebuchet MS"/>
                          <a:sym typeface="Trebuchet MS"/>
                        </a:rPr>
                        <a:t>5.5</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r>
              <a:tr h="447577">
                <a:tc>
                  <a:txBody>
                    <a:bodyPr/>
                    <a:lstStyle/>
                    <a:p>
                      <a:pPr algn="l" defTabSz="180339">
                        <a:defRPr sz="1800"/>
                      </a:pPr>
                      <a:r>
                        <a:rPr sz="2300">
                          <a:latin typeface="Trebuchet MS"/>
                          <a:ea typeface="Trebuchet MS"/>
                          <a:cs typeface="Trebuchet MS"/>
                          <a:sym typeface="Trebuchet MS"/>
                        </a:rPr>
                        <a:t>Finland</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c>
                  <a:txBody>
                    <a:bodyPr/>
                    <a:lstStyle/>
                    <a:p>
                      <a:pPr defTabSz="180339">
                        <a:defRPr sz="1800"/>
                      </a:pPr>
                      <a:r>
                        <a:rPr sz="2300">
                          <a:latin typeface="Trebuchet MS"/>
                          <a:ea typeface="Trebuchet MS"/>
                          <a:cs typeface="Trebuchet MS"/>
                          <a:sym typeface="Trebuchet MS"/>
                        </a:rPr>
                        <a:t>-273</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c>
                  <a:txBody>
                    <a:bodyPr/>
                    <a:lstStyle/>
                    <a:p>
                      <a:pPr defTabSz="180339">
                        <a:defRPr sz="1800"/>
                      </a:pPr>
                      <a:r>
                        <a:rPr sz="2300">
                          <a:latin typeface="Trebuchet MS"/>
                          <a:ea typeface="Trebuchet MS"/>
                          <a:cs typeface="Trebuchet MS"/>
                          <a:sym typeface="Trebuchet MS"/>
                        </a:rPr>
                        <a:t>262</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c>
                  <a:txBody>
                    <a:bodyPr/>
                    <a:lstStyle/>
                    <a:p>
                      <a:pPr defTabSz="180339">
                        <a:defRPr sz="1800"/>
                      </a:pPr>
                      <a:r>
                        <a:rPr sz="2300">
                          <a:latin typeface="Trebuchet MS"/>
                          <a:ea typeface="Trebuchet MS"/>
                          <a:cs typeface="Trebuchet MS"/>
                          <a:sym typeface="Trebuchet MS"/>
                        </a:rPr>
                        <a:t>211</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c>
                  <a:txBody>
                    <a:bodyPr/>
                    <a:lstStyle/>
                    <a:p>
                      <a:pPr defTabSz="180339">
                        <a:defRPr sz="1800"/>
                      </a:pPr>
                      <a:r>
                        <a:rPr sz="2300">
                          <a:latin typeface="Trebuchet MS"/>
                          <a:ea typeface="Trebuchet MS"/>
                          <a:cs typeface="Trebuchet MS"/>
                          <a:sym typeface="Trebuchet MS"/>
                        </a:rPr>
                        <a:t>20.2</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r>
              <a:tr h="447577">
                <a:tc>
                  <a:txBody>
                    <a:bodyPr/>
                    <a:lstStyle/>
                    <a:p>
                      <a:pPr algn="l" defTabSz="180339">
                        <a:defRPr sz="1800"/>
                      </a:pPr>
                      <a:r>
                        <a:rPr sz="2300">
                          <a:latin typeface="Trebuchet MS"/>
                          <a:ea typeface="Trebuchet MS"/>
                          <a:cs typeface="Trebuchet MS"/>
                          <a:sym typeface="Trebuchet MS"/>
                        </a:rPr>
                        <a:t>UK</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c>
                  <a:txBody>
                    <a:bodyPr/>
                    <a:lstStyle/>
                    <a:p>
                      <a:pPr defTabSz="180339">
                        <a:defRPr sz="1800"/>
                      </a:pPr>
                      <a:r>
                        <a:rPr sz="2300">
                          <a:latin typeface="Trebuchet MS"/>
                          <a:ea typeface="Trebuchet MS"/>
                          <a:cs typeface="Trebuchet MS"/>
                          <a:sym typeface="Trebuchet MS"/>
                        </a:rPr>
                        <a:t>-180</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c>
                  <a:txBody>
                    <a:bodyPr/>
                    <a:lstStyle/>
                    <a:p>
                      <a:pPr defTabSz="180339">
                        <a:defRPr sz="1800"/>
                      </a:pPr>
                      <a:r>
                        <a:rPr sz="2300">
                          <a:latin typeface="Trebuchet MS"/>
                          <a:ea typeface="Trebuchet MS"/>
                          <a:cs typeface="Trebuchet MS"/>
                          <a:sym typeface="Trebuchet MS"/>
                        </a:rPr>
                        <a:t>52</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c>
                  <a:txBody>
                    <a:bodyPr/>
                    <a:lstStyle/>
                    <a:p>
                      <a:pPr defTabSz="180339">
                        <a:defRPr sz="1800"/>
                      </a:pPr>
                      <a:r>
                        <a:rPr sz="2300">
                          <a:latin typeface="Trebuchet MS"/>
                          <a:ea typeface="Trebuchet MS"/>
                          <a:cs typeface="Trebuchet MS"/>
                          <a:sym typeface="Trebuchet MS"/>
                        </a:rPr>
                        <a:t>109</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c>
                  <a:txBody>
                    <a:bodyPr/>
                    <a:lstStyle/>
                    <a:p>
                      <a:pPr defTabSz="180339">
                        <a:defRPr sz="1800"/>
                      </a:pPr>
                      <a:r>
                        <a:rPr sz="2300">
                          <a:latin typeface="Trebuchet MS"/>
                          <a:ea typeface="Trebuchet MS"/>
                          <a:cs typeface="Trebuchet MS"/>
                          <a:sym typeface="Trebuchet MS"/>
                        </a:rPr>
                        <a:t>10.9</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F2F2F2"/>
                    </a:solidFill>
                  </a:tcPr>
                </a:tc>
              </a:tr>
              <a:tr h="447577">
                <a:tc>
                  <a:txBody>
                    <a:bodyPr/>
                    <a:lstStyle/>
                    <a:p>
                      <a:pPr algn="l" defTabSz="180339">
                        <a:defRPr sz="1800"/>
                      </a:pPr>
                      <a:r>
                        <a:rPr sz="2300">
                          <a:latin typeface="Trebuchet MS"/>
                          <a:ea typeface="Trebuchet MS"/>
                          <a:cs typeface="Trebuchet MS"/>
                          <a:sym typeface="Trebuchet MS"/>
                        </a:rPr>
                        <a:t>Croatia</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180339">
                        <a:defRPr sz="1800"/>
                      </a:pPr>
                      <a:r>
                        <a:rPr sz="2300">
                          <a:latin typeface="Trebuchet MS"/>
                          <a:ea typeface="Trebuchet MS"/>
                          <a:cs typeface="Trebuchet MS"/>
                          <a:sym typeface="Trebuchet MS"/>
                        </a:rPr>
                        <a:t>0.0002</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180339">
                        <a:defRPr sz="1800"/>
                      </a:pPr>
                      <a:r>
                        <a:rPr sz="2300">
                          <a:latin typeface="Trebuchet MS"/>
                          <a:ea typeface="Trebuchet MS"/>
                          <a:cs typeface="Trebuchet MS"/>
                          <a:sym typeface="Trebuchet MS"/>
                        </a:rPr>
                        <a:t>-463</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180339">
                        <a:defRPr sz="1800"/>
                      </a:pPr>
                      <a:r>
                        <a:rPr sz="2300">
                          <a:latin typeface="Trebuchet MS"/>
                          <a:ea typeface="Trebuchet MS"/>
                          <a:cs typeface="Trebuchet MS"/>
                          <a:sym typeface="Trebuchet MS"/>
                        </a:rPr>
                        <a:t>-108</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180339">
                        <a:defRPr sz="1800"/>
                      </a:pPr>
                      <a:r>
                        <a:rPr sz="2300">
                          <a:latin typeface="Trebuchet MS"/>
                          <a:ea typeface="Trebuchet MS"/>
                          <a:cs typeface="Trebuchet MS"/>
                          <a:sym typeface="Trebuchet MS"/>
                        </a:rPr>
                        <a:t>4.1</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r>
              <a:tr h="447577">
                <a:tc>
                  <a:txBody>
                    <a:bodyPr/>
                    <a:lstStyle/>
                    <a:p>
                      <a:pPr algn="l" defTabSz="180339">
                        <a:defRPr sz="1800"/>
                      </a:pPr>
                      <a:r>
                        <a:rPr sz="2300">
                          <a:latin typeface="Trebuchet MS"/>
                          <a:ea typeface="Trebuchet MS"/>
                          <a:cs typeface="Trebuchet MS"/>
                          <a:sym typeface="Trebuchet MS"/>
                        </a:rPr>
                        <a:t>Portugal</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180339">
                        <a:defRPr sz="1800"/>
                      </a:pPr>
                      <a:r>
                        <a:rPr sz="2300">
                          <a:latin typeface="Trebuchet MS"/>
                          <a:ea typeface="Trebuchet MS"/>
                          <a:cs typeface="Trebuchet MS"/>
                          <a:sym typeface="Trebuchet MS"/>
                        </a:rPr>
                        <a:t>-5</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180339">
                        <a:defRPr sz="1800"/>
                      </a:pPr>
                      <a:r>
                        <a:rPr sz="2300">
                          <a:latin typeface="Trebuchet MS"/>
                          <a:ea typeface="Trebuchet MS"/>
                          <a:cs typeface="Trebuchet MS"/>
                          <a:sym typeface="Trebuchet MS"/>
                        </a:rPr>
                        <a:t>42</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180339">
                        <a:defRPr sz="1800"/>
                      </a:pPr>
                      <a:r>
                        <a:rPr sz="2300">
                          <a:latin typeface="Trebuchet MS"/>
                          <a:ea typeface="Trebuchet MS"/>
                          <a:cs typeface="Trebuchet MS"/>
                          <a:sym typeface="Trebuchet MS"/>
                        </a:rPr>
                        <a:t>-201</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c>
                  <a:txBody>
                    <a:bodyPr/>
                    <a:lstStyle/>
                    <a:p>
                      <a:pPr defTabSz="180339">
                        <a:defRPr sz="1800"/>
                      </a:pPr>
                      <a:r>
                        <a:rPr sz="2300">
                          <a:latin typeface="Trebuchet MS"/>
                          <a:ea typeface="Trebuchet MS"/>
                          <a:cs typeface="Trebuchet MS"/>
                          <a:sym typeface="Trebuchet MS"/>
                        </a:rPr>
                        <a:t>0.9</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tr>
              <a:tr h="447577">
                <a:tc>
                  <a:txBody>
                    <a:bodyPr/>
                    <a:lstStyle/>
                    <a:p>
                      <a:pPr algn="l" defTabSz="180339">
                        <a:defRPr sz="1800"/>
                      </a:pPr>
                      <a:r>
                        <a:rPr sz="2300">
                          <a:latin typeface="Trebuchet MS"/>
                          <a:ea typeface="Trebuchet MS"/>
                          <a:cs typeface="Trebuchet MS"/>
                          <a:sym typeface="Trebuchet MS"/>
                        </a:rPr>
                        <a:t>Latvia</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180339">
                        <a:defRPr sz="1800"/>
                      </a:pPr>
                      <a:r>
                        <a:rPr sz="2300">
                          <a:latin typeface="Trebuchet MS"/>
                          <a:ea typeface="Trebuchet MS"/>
                          <a:cs typeface="Trebuchet MS"/>
                          <a:sym typeface="Trebuchet MS"/>
                        </a:rPr>
                        <a:t>191</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180339">
                        <a:defRPr sz="1800"/>
                      </a:pPr>
                      <a:r>
                        <a:rPr sz="2300">
                          <a:latin typeface="Trebuchet MS"/>
                          <a:ea typeface="Trebuchet MS"/>
                          <a:cs typeface="Trebuchet MS"/>
                          <a:sym typeface="Trebuchet MS"/>
                        </a:rPr>
                        <a:t>-490</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180339">
                        <a:defRPr sz="1800"/>
                      </a:pPr>
                      <a:r>
                        <a:rPr sz="2300">
                          <a:latin typeface="Trebuchet MS"/>
                          <a:ea typeface="Trebuchet MS"/>
                          <a:cs typeface="Trebuchet MS"/>
                          <a:sym typeface="Trebuchet MS"/>
                        </a:rPr>
                        <a:t>-156</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180339">
                        <a:defRPr sz="1800"/>
                      </a:pPr>
                      <a:r>
                        <a:rPr sz="2300">
                          <a:latin typeface="Trebuchet MS"/>
                          <a:ea typeface="Trebuchet MS"/>
                          <a:cs typeface="Trebuchet MS"/>
                          <a:sym typeface="Trebuchet MS"/>
                        </a:rPr>
                        <a:t>0.9</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r>
              <a:tr h="447577">
                <a:tc>
                  <a:txBody>
                    <a:bodyPr/>
                    <a:lstStyle/>
                    <a:p>
                      <a:pPr algn="l" defTabSz="180339">
                        <a:defRPr sz="1800"/>
                      </a:pPr>
                      <a:r>
                        <a:rPr sz="2300">
                          <a:latin typeface="Trebuchet MS"/>
                          <a:ea typeface="Trebuchet MS"/>
                          <a:cs typeface="Trebuchet MS"/>
                          <a:sym typeface="Trebuchet MS"/>
                        </a:rPr>
                        <a:t>Estonia</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180339">
                        <a:defRPr sz="1800"/>
                      </a:pPr>
                      <a:r>
                        <a:rPr sz="2300">
                          <a:latin typeface="Trebuchet MS"/>
                          <a:ea typeface="Trebuchet MS"/>
                          <a:cs typeface="Trebuchet MS"/>
                          <a:sym typeface="Trebuchet MS"/>
                        </a:rPr>
                        <a:t>300</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180339">
                        <a:defRPr sz="1800"/>
                      </a:pPr>
                      <a:r>
                        <a:rPr sz="2300">
                          <a:latin typeface="Trebuchet MS"/>
                          <a:ea typeface="Trebuchet MS"/>
                          <a:cs typeface="Trebuchet MS"/>
                          <a:sym typeface="Trebuchet MS"/>
                        </a:rPr>
                        <a:t>-48</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180339">
                        <a:defRPr sz="1800"/>
                      </a:pPr>
                      <a:r>
                        <a:rPr sz="2300">
                          <a:latin typeface="Trebuchet MS"/>
                          <a:ea typeface="Trebuchet MS"/>
                          <a:cs typeface="Trebuchet MS"/>
                          <a:sym typeface="Trebuchet MS"/>
                        </a:rPr>
                        <a:t>-130</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180339">
                        <a:defRPr sz="1800"/>
                      </a:pPr>
                      <a:r>
                        <a:rPr sz="2300">
                          <a:latin typeface="Trebuchet MS"/>
                          <a:ea typeface="Trebuchet MS"/>
                          <a:cs typeface="Trebuchet MS"/>
                          <a:sym typeface="Trebuchet MS"/>
                        </a:rPr>
                        <a:t>3.1</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r>
              <a:tr h="447577">
                <a:tc>
                  <a:txBody>
                    <a:bodyPr/>
                    <a:lstStyle/>
                    <a:p>
                      <a:pPr algn="l" defTabSz="180339">
                        <a:defRPr sz="1800"/>
                      </a:pPr>
                      <a:r>
                        <a:rPr sz="2300">
                          <a:latin typeface="Trebuchet MS"/>
                          <a:ea typeface="Trebuchet MS"/>
                          <a:cs typeface="Trebuchet MS"/>
                          <a:sym typeface="Trebuchet MS"/>
                        </a:rPr>
                        <a:t>Georgia</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180339">
                        <a:defRPr sz="1800"/>
                      </a:pPr>
                      <a:r>
                        <a:rPr sz="2300">
                          <a:latin typeface="Trebuchet MS"/>
                          <a:ea typeface="Trebuchet MS"/>
                          <a:cs typeface="Trebuchet MS"/>
                          <a:sym typeface="Trebuchet MS"/>
                        </a:rPr>
                        <a:t>348</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180339">
                        <a:defRPr sz="1800"/>
                      </a:pPr>
                      <a:r>
                        <a:rPr sz="2300">
                          <a:latin typeface="Trebuchet MS"/>
                          <a:ea typeface="Trebuchet MS"/>
                          <a:cs typeface="Trebuchet MS"/>
                          <a:sym typeface="Trebuchet MS"/>
                        </a:rPr>
                        <a:t>413</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180339">
                        <a:defRPr sz="1800"/>
                      </a:pPr>
                      <a:r>
                        <a:rPr sz="2300">
                          <a:latin typeface="Trebuchet MS"/>
                          <a:ea typeface="Trebuchet MS"/>
                          <a:cs typeface="Trebuchet MS"/>
                          <a:sym typeface="Trebuchet MS"/>
                        </a:rPr>
                        <a:t>-339</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180339">
                        <a:defRPr sz="1800"/>
                      </a:pPr>
                      <a:r>
                        <a:rPr sz="2300">
                          <a:latin typeface="Trebuchet MS"/>
                          <a:ea typeface="Trebuchet MS"/>
                          <a:cs typeface="Trebuchet MS"/>
                          <a:sym typeface="Trebuchet MS"/>
                        </a:rPr>
                        <a:t>0.0</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r>
              <a:tr h="447577">
                <a:tc>
                  <a:txBody>
                    <a:bodyPr/>
                    <a:lstStyle/>
                    <a:p>
                      <a:pPr algn="l" defTabSz="180339">
                        <a:defRPr sz="1800"/>
                      </a:pPr>
                      <a:r>
                        <a:rPr sz="2300">
                          <a:latin typeface="Trebuchet MS"/>
                          <a:ea typeface="Trebuchet MS"/>
                          <a:cs typeface="Trebuchet MS"/>
                          <a:sym typeface="Trebuchet MS"/>
                        </a:rPr>
                        <a:t>Greece</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180339">
                        <a:defRPr sz="1800"/>
                      </a:pPr>
                      <a:r>
                        <a:rPr sz="2300">
                          <a:latin typeface="Trebuchet MS"/>
                          <a:ea typeface="Trebuchet MS"/>
                          <a:cs typeface="Trebuchet MS"/>
                          <a:sym typeface="Trebuchet MS"/>
                        </a:rPr>
                        <a:t>536</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180339">
                        <a:defRPr sz="1800"/>
                      </a:pPr>
                      <a:r>
                        <a:rPr sz="2300">
                          <a:latin typeface="Trebuchet MS"/>
                          <a:ea typeface="Trebuchet MS"/>
                          <a:cs typeface="Trebuchet MS"/>
                          <a:sym typeface="Trebuchet MS"/>
                        </a:rPr>
                        <a:t>-133</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180339">
                        <a:defRPr sz="1800"/>
                      </a:pPr>
                      <a:r>
                        <a:rPr sz="2300">
                          <a:latin typeface="Trebuchet MS"/>
                          <a:ea typeface="Trebuchet MS"/>
                          <a:cs typeface="Trebuchet MS"/>
                          <a:sym typeface="Trebuchet MS"/>
                        </a:rPr>
                        <a:t>46</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180339">
                        <a:defRPr sz="1800"/>
                      </a:pPr>
                      <a:r>
                        <a:rPr sz="2300">
                          <a:latin typeface="Trebuchet MS"/>
                          <a:ea typeface="Trebuchet MS"/>
                          <a:cs typeface="Trebuchet MS"/>
                          <a:sym typeface="Trebuchet MS"/>
                        </a:rPr>
                        <a:t>1.7</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r>
              <a:tr h="447577">
                <a:tc>
                  <a:txBody>
                    <a:bodyPr/>
                    <a:lstStyle/>
                    <a:p>
                      <a:pPr algn="l" defTabSz="180339">
                        <a:defRPr sz="1800"/>
                      </a:pPr>
                      <a:r>
                        <a:rPr sz="2300">
                          <a:latin typeface="Trebuchet MS"/>
                          <a:ea typeface="Trebuchet MS"/>
                          <a:cs typeface="Trebuchet MS"/>
                          <a:sym typeface="Trebuchet MS"/>
                        </a:rPr>
                        <a:t>Russia</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D9D9D9"/>
                    </a:solidFill>
                  </a:tcPr>
                </a:tc>
                <a:tc>
                  <a:txBody>
                    <a:bodyPr/>
                    <a:lstStyle/>
                    <a:p>
                      <a:pPr defTabSz="180339">
                        <a:defRPr sz="1800"/>
                      </a:pPr>
                      <a:r>
                        <a:rPr sz="2300">
                          <a:latin typeface="Trebuchet MS"/>
                          <a:ea typeface="Trebuchet MS"/>
                          <a:cs typeface="Trebuchet MS"/>
                          <a:sym typeface="Trebuchet MS"/>
                        </a:rPr>
                        <a:t>634</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D9D9D9"/>
                    </a:solidFill>
                  </a:tcPr>
                </a:tc>
                <a:tc>
                  <a:txBody>
                    <a:bodyPr/>
                    <a:lstStyle/>
                    <a:p>
                      <a:pPr defTabSz="180339">
                        <a:defRPr sz="1800"/>
                      </a:pPr>
                      <a:r>
                        <a:rPr sz="2300">
                          <a:latin typeface="Trebuchet MS"/>
                          <a:ea typeface="Trebuchet MS"/>
                          <a:cs typeface="Trebuchet MS"/>
                          <a:sym typeface="Trebuchet MS"/>
                        </a:rPr>
                        <a:t>-82</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D9D9D9"/>
                    </a:solidFill>
                  </a:tcPr>
                </a:tc>
                <a:tc>
                  <a:txBody>
                    <a:bodyPr/>
                    <a:lstStyle/>
                    <a:p>
                      <a:pPr defTabSz="180339">
                        <a:defRPr sz="1800"/>
                      </a:pPr>
                      <a:r>
                        <a:rPr sz="2300">
                          <a:latin typeface="Trebuchet MS"/>
                          <a:ea typeface="Trebuchet MS"/>
                          <a:cs typeface="Trebuchet MS"/>
                          <a:sym typeface="Trebuchet MS"/>
                        </a:rPr>
                        <a:t>411</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D9D9D9"/>
                    </a:solidFill>
                  </a:tcPr>
                </a:tc>
                <a:tc>
                  <a:txBody>
                    <a:bodyPr/>
                    <a:lstStyle/>
                    <a:p>
                      <a:pPr defTabSz="180339">
                        <a:defRPr sz="1800"/>
                      </a:pPr>
                      <a:r>
                        <a:rPr sz="2300">
                          <a:latin typeface="Trebuchet MS"/>
                          <a:ea typeface="Trebuchet MS"/>
                          <a:cs typeface="Trebuchet MS"/>
                          <a:sym typeface="Trebuchet MS"/>
                        </a:rPr>
                        <a:t>2.6</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D9D9D9"/>
                    </a:solidFill>
                  </a:tcPr>
                </a:tc>
              </a:tr>
              <a:tr h="447577">
                <a:tc>
                  <a:txBody>
                    <a:bodyPr/>
                    <a:lstStyle/>
                    <a:p>
                      <a:pPr algn="l" defTabSz="180339">
                        <a:defRPr sz="1800"/>
                      </a:pPr>
                      <a:r>
                        <a:rPr sz="2300">
                          <a:latin typeface="Trebuchet MS"/>
                          <a:ea typeface="Trebuchet MS"/>
                          <a:cs typeface="Trebuchet MS"/>
                          <a:sym typeface="Trebuchet MS"/>
                        </a:rPr>
                        <a:t>Slovakia</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D9D9D9"/>
                    </a:solidFill>
                  </a:tcPr>
                </a:tc>
                <a:tc>
                  <a:txBody>
                    <a:bodyPr/>
                    <a:lstStyle/>
                    <a:p>
                      <a:pPr defTabSz="180339">
                        <a:defRPr sz="1800"/>
                      </a:pPr>
                      <a:r>
                        <a:rPr sz="2300">
                          <a:latin typeface="Trebuchet MS"/>
                          <a:ea typeface="Trebuchet MS"/>
                          <a:cs typeface="Trebuchet MS"/>
                          <a:sym typeface="Trebuchet MS"/>
                        </a:rPr>
                        <a:t>715</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D9D9D9"/>
                    </a:solidFill>
                  </a:tcPr>
                </a:tc>
                <a:tc>
                  <a:txBody>
                    <a:bodyPr/>
                    <a:lstStyle/>
                    <a:p>
                      <a:pPr defTabSz="180339">
                        <a:defRPr sz="1800"/>
                      </a:pPr>
                      <a:r>
                        <a:rPr sz="2300">
                          <a:latin typeface="Trebuchet MS"/>
                          <a:ea typeface="Trebuchet MS"/>
                          <a:cs typeface="Trebuchet MS"/>
                          <a:sym typeface="Trebuchet MS"/>
                        </a:rPr>
                        <a:t>-443</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D9D9D9"/>
                    </a:solidFill>
                  </a:tcPr>
                </a:tc>
                <a:tc>
                  <a:txBody>
                    <a:bodyPr/>
                    <a:lstStyle/>
                    <a:p>
                      <a:pPr defTabSz="180339">
                        <a:defRPr sz="1800"/>
                      </a:pPr>
                      <a:r>
                        <a:rPr sz="2300">
                          <a:latin typeface="Trebuchet MS"/>
                          <a:ea typeface="Trebuchet MS"/>
                          <a:cs typeface="Trebuchet MS"/>
                          <a:sym typeface="Trebuchet MS"/>
                        </a:rPr>
                        <a:t>-265</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D9D9D9"/>
                    </a:solidFill>
                  </a:tcPr>
                </a:tc>
                <a:tc>
                  <a:txBody>
                    <a:bodyPr/>
                    <a:lstStyle/>
                    <a:p>
                      <a:pPr defTabSz="180339">
                        <a:defRPr sz="1800"/>
                      </a:pPr>
                      <a:r>
                        <a:rPr sz="2300">
                          <a:latin typeface="Trebuchet MS"/>
                          <a:ea typeface="Trebuchet MS"/>
                          <a:cs typeface="Trebuchet MS"/>
                          <a:sym typeface="Trebuchet MS"/>
                        </a:rPr>
                        <a:t>1.4</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D9D9D9"/>
                    </a:solidFill>
                  </a:tcPr>
                </a:tc>
              </a:tr>
              <a:tr h="447577">
                <a:tc>
                  <a:txBody>
                    <a:bodyPr/>
                    <a:lstStyle/>
                    <a:p>
                      <a:pPr algn="l" defTabSz="180339">
                        <a:defRPr sz="1800"/>
                      </a:pPr>
                      <a:r>
                        <a:rPr sz="2300">
                          <a:latin typeface="Trebuchet MS"/>
                          <a:ea typeface="Trebuchet MS"/>
                          <a:cs typeface="Trebuchet MS"/>
                          <a:sym typeface="Trebuchet MS"/>
                        </a:rPr>
                        <a:t>Hungary</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D9D9D9"/>
                    </a:solidFill>
                  </a:tcPr>
                </a:tc>
                <a:tc>
                  <a:txBody>
                    <a:bodyPr/>
                    <a:lstStyle/>
                    <a:p>
                      <a:pPr defTabSz="180339">
                        <a:defRPr sz="1800"/>
                      </a:pPr>
                      <a:r>
                        <a:rPr sz="2300">
                          <a:latin typeface="Trebuchet MS"/>
                          <a:ea typeface="Trebuchet MS"/>
                          <a:cs typeface="Trebuchet MS"/>
                          <a:sym typeface="Trebuchet MS"/>
                        </a:rPr>
                        <a:t>743</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D9D9D9"/>
                    </a:solidFill>
                  </a:tcPr>
                </a:tc>
                <a:tc>
                  <a:txBody>
                    <a:bodyPr/>
                    <a:lstStyle/>
                    <a:p>
                      <a:pPr defTabSz="180339">
                        <a:defRPr sz="1800"/>
                      </a:pPr>
                      <a:r>
                        <a:rPr sz="2300">
                          <a:latin typeface="Trebuchet MS"/>
                          <a:ea typeface="Trebuchet MS"/>
                          <a:cs typeface="Trebuchet MS"/>
                          <a:sym typeface="Trebuchet MS"/>
                        </a:rPr>
                        <a:t>-373</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D9D9D9"/>
                    </a:solidFill>
                  </a:tcPr>
                </a:tc>
                <a:tc>
                  <a:txBody>
                    <a:bodyPr/>
                    <a:lstStyle/>
                    <a:p>
                      <a:pPr defTabSz="180339">
                        <a:defRPr sz="1800"/>
                      </a:pPr>
                      <a:r>
                        <a:rPr sz="2300">
                          <a:latin typeface="Trebuchet MS"/>
                          <a:ea typeface="Trebuchet MS"/>
                          <a:cs typeface="Trebuchet MS"/>
                          <a:sym typeface="Trebuchet MS"/>
                        </a:rPr>
                        <a:t>-536</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D9D9D9"/>
                    </a:solidFill>
                  </a:tcPr>
                </a:tc>
                <a:tc>
                  <a:txBody>
                    <a:bodyPr/>
                    <a:lstStyle/>
                    <a:p>
                      <a:pPr defTabSz="180339">
                        <a:defRPr sz="1800"/>
                      </a:pPr>
                      <a:r>
                        <a:rPr sz="2300">
                          <a:latin typeface="Trebuchet MS"/>
                          <a:ea typeface="Trebuchet MS"/>
                          <a:cs typeface="Trebuchet MS"/>
                          <a:sym typeface="Trebuchet MS"/>
                        </a:rPr>
                        <a:t>3.9</a:t>
                      </a:r>
                    </a:p>
                  </a:txBody>
                  <a:tcPr marL="50800" marR="50800" marT="50800" marB="50800"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solidFill>
                      <a:srgbClr val="D9D9D9"/>
                    </a:solidFill>
                  </a:tcPr>
                </a:tc>
              </a:tr>
            </a:tbl>
          </a:graphicData>
        </a:graphic>
      </p:graphicFrame>
      <p:sp>
        <p:nvSpPr>
          <p:cNvPr id="152" name="Szöveg"/>
          <p:cNvSpPr txBox="1"/>
          <p:nvPr/>
        </p:nvSpPr>
        <p:spPr>
          <a:xfrm>
            <a:off x="3784599" y="3422650"/>
            <a:ext cx="127001" cy="6350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algn="l" defTabSz="12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200" b="0">
                <a:latin typeface="Helvetica"/>
                <a:ea typeface="Helvetica"/>
                <a:cs typeface="Helvetica"/>
                <a:sym typeface="Helvetica"/>
              </a:defRPr>
            </a:pPr>
            <a:endParaRPr/>
          </a:p>
          <a:p>
            <a:pPr algn="l" defTabSz="12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200" b="0">
                <a:latin typeface="Helvetica"/>
                <a:ea typeface="Helvetica"/>
                <a:cs typeface="Helvetica"/>
                <a:sym typeface="Helvetica"/>
              </a:defRPr>
            </a:pPr>
            <a:endParaRPr/>
          </a:p>
        </p:txBody>
      </p:sp>
      <p:sp>
        <p:nvSpPr>
          <p:cNvPr id="153" name="Szöveg"/>
          <p:cNvSpPr txBox="1"/>
          <p:nvPr/>
        </p:nvSpPr>
        <p:spPr>
          <a:xfrm>
            <a:off x="4758588" y="1439520"/>
            <a:ext cx="1176224" cy="461060"/>
          </a:xfrm>
          <a:prstGeom prst="rect">
            <a:avLst/>
          </a:prstGeom>
          <a:ln w="12700">
            <a:miter lim="400000"/>
          </a:ln>
        </p:spPr>
        <p:txBody>
          <a:bodyPr wrap="none" lIns="50800" tIns="50800" rIns="50800" bIns="50800" anchor="ctr">
            <a:spAutoFit/>
          </a:bodyPr>
          <a:lstStyle/>
          <a:p>
            <a:endParaRPr/>
          </a:p>
        </p:txBody>
      </p:sp>
      <p:sp>
        <p:nvSpPr>
          <p:cNvPr id="154" name="Table 2…"/>
          <p:cNvSpPr txBox="1"/>
          <p:nvPr/>
        </p:nvSpPr>
        <p:spPr>
          <a:xfrm>
            <a:off x="1214294" y="812114"/>
            <a:ext cx="10272912" cy="104277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just" defTabSz="180339">
              <a:defRPr sz="2100" b="0">
                <a:latin typeface="Times New Roman"/>
                <a:ea typeface="Times New Roman"/>
                <a:cs typeface="Times New Roman"/>
                <a:sym typeface="Times New Roman"/>
              </a:defRPr>
            </a:pPr>
            <a:r>
              <a:t>Table 2</a:t>
            </a:r>
          </a:p>
          <a:p>
            <a:pPr algn="just" defTabSz="180339">
              <a:defRPr sz="2100" b="0">
                <a:latin typeface="Times New Roman"/>
                <a:ea typeface="Times New Roman"/>
                <a:cs typeface="Times New Roman"/>
                <a:sym typeface="Times New Roman"/>
              </a:defRPr>
            </a:pPr>
            <a:r>
              <a:t>Characteristics of subsample: PREJUDICE_PC, SOC_POL_PC, SOC_BACKGROUND_PC (score-means)  and Adjusted R Square (percentage)</a:t>
            </a: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955</Words>
  <PresentationFormat>Произвольный</PresentationFormat>
  <Paragraphs>204</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White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HOME</cp:lastModifiedBy>
  <cp:revision>1</cp:revision>
  <dcterms:modified xsi:type="dcterms:W3CDTF">2020-02-09T10:58:39Z</dcterms:modified>
</cp:coreProperties>
</file>